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149"/>
  </p:notesMasterIdLst>
  <p:sldIdLst>
    <p:sldId id="323" r:id="rId2"/>
    <p:sldId id="467" r:id="rId3"/>
    <p:sldId id="606" r:id="rId4"/>
    <p:sldId id="607" r:id="rId5"/>
    <p:sldId id="608" r:id="rId6"/>
    <p:sldId id="609" r:id="rId7"/>
    <p:sldId id="610" r:id="rId8"/>
    <p:sldId id="611" r:id="rId9"/>
    <p:sldId id="612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7" r:id="rId25"/>
    <p:sldId id="628" r:id="rId26"/>
    <p:sldId id="629" r:id="rId27"/>
    <p:sldId id="630" r:id="rId28"/>
    <p:sldId id="631" r:id="rId29"/>
    <p:sldId id="632" r:id="rId30"/>
    <p:sldId id="633" r:id="rId31"/>
    <p:sldId id="634" r:id="rId32"/>
    <p:sldId id="635" r:id="rId33"/>
    <p:sldId id="636" r:id="rId34"/>
    <p:sldId id="637" r:id="rId35"/>
    <p:sldId id="638" r:id="rId36"/>
    <p:sldId id="639" r:id="rId37"/>
    <p:sldId id="640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8" r:id="rId46"/>
    <p:sldId id="641" r:id="rId47"/>
    <p:sldId id="642" r:id="rId48"/>
    <p:sldId id="643" r:id="rId49"/>
    <p:sldId id="644" r:id="rId50"/>
    <p:sldId id="485" r:id="rId51"/>
    <p:sldId id="488" r:id="rId52"/>
    <p:sldId id="489" r:id="rId53"/>
    <p:sldId id="490" r:id="rId54"/>
    <p:sldId id="491" r:id="rId55"/>
    <p:sldId id="492" r:id="rId56"/>
    <p:sldId id="493" r:id="rId57"/>
    <p:sldId id="494" r:id="rId58"/>
    <p:sldId id="495" r:id="rId59"/>
    <p:sldId id="496" r:id="rId60"/>
    <p:sldId id="497" r:id="rId61"/>
    <p:sldId id="498" r:id="rId62"/>
    <p:sldId id="499" r:id="rId63"/>
    <p:sldId id="500" r:id="rId64"/>
    <p:sldId id="501" r:id="rId65"/>
    <p:sldId id="503" r:id="rId66"/>
    <p:sldId id="508" r:id="rId67"/>
    <p:sldId id="509" r:id="rId68"/>
    <p:sldId id="510" r:id="rId69"/>
    <p:sldId id="512" r:id="rId70"/>
    <p:sldId id="513" r:id="rId71"/>
    <p:sldId id="515" r:id="rId72"/>
    <p:sldId id="514" r:id="rId73"/>
    <p:sldId id="536" r:id="rId74"/>
    <p:sldId id="537" r:id="rId75"/>
    <p:sldId id="538" r:id="rId76"/>
    <p:sldId id="539" r:id="rId77"/>
    <p:sldId id="540" r:id="rId78"/>
    <p:sldId id="541" r:id="rId79"/>
    <p:sldId id="542" r:id="rId80"/>
    <p:sldId id="543" r:id="rId81"/>
    <p:sldId id="544" r:id="rId82"/>
    <p:sldId id="545" r:id="rId83"/>
    <p:sldId id="546" r:id="rId84"/>
    <p:sldId id="547" r:id="rId85"/>
    <p:sldId id="548" r:id="rId86"/>
    <p:sldId id="549" r:id="rId87"/>
    <p:sldId id="550" r:id="rId88"/>
    <p:sldId id="551" r:id="rId89"/>
    <p:sldId id="558" r:id="rId90"/>
    <p:sldId id="552" r:id="rId91"/>
    <p:sldId id="559" r:id="rId92"/>
    <p:sldId id="562" r:id="rId93"/>
    <p:sldId id="560" r:id="rId94"/>
    <p:sldId id="563" r:id="rId95"/>
    <p:sldId id="565" r:id="rId96"/>
    <p:sldId id="564" r:id="rId97"/>
    <p:sldId id="566" r:id="rId98"/>
    <p:sldId id="645" r:id="rId99"/>
    <p:sldId id="646" r:id="rId100"/>
    <p:sldId id="647" r:id="rId101"/>
    <p:sldId id="648" r:id="rId102"/>
    <p:sldId id="649" r:id="rId103"/>
    <p:sldId id="650" r:id="rId104"/>
    <p:sldId id="651" r:id="rId105"/>
    <p:sldId id="652" r:id="rId106"/>
    <p:sldId id="653" r:id="rId107"/>
    <p:sldId id="654" r:id="rId108"/>
    <p:sldId id="655" r:id="rId109"/>
    <p:sldId id="656" r:id="rId110"/>
    <p:sldId id="657" r:id="rId111"/>
    <p:sldId id="658" r:id="rId112"/>
    <p:sldId id="659" r:id="rId113"/>
    <p:sldId id="660" r:id="rId114"/>
    <p:sldId id="661" r:id="rId115"/>
    <p:sldId id="567" r:id="rId116"/>
    <p:sldId id="568" r:id="rId117"/>
    <p:sldId id="569" r:id="rId118"/>
    <p:sldId id="570" r:id="rId119"/>
    <p:sldId id="571" r:id="rId120"/>
    <p:sldId id="572" r:id="rId121"/>
    <p:sldId id="573" r:id="rId122"/>
    <p:sldId id="574" r:id="rId123"/>
    <p:sldId id="575" r:id="rId124"/>
    <p:sldId id="576" r:id="rId125"/>
    <p:sldId id="577" r:id="rId126"/>
    <p:sldId id="578" r:id="rId127"/>
    <p:sldId id="579" r:id="rId128"/>
    <p:sldId id="580" r:id="rId129"/>
    <p:sldId id="676" r:id="rId130"/>
    <p:sldId id="556" r:id="rId131"/>
    <p:sldId id="554" r:id="rId132"/>
    <p:sldId id="555" r:id="rId133"/>
    <p:sldId id="557" r:id="rId134"/>
    <p:sldId id="605" r:id="rId135"/>
    <p:sldId id="666" r:id="rId136"/>
    <p:sldId id="671" r:id="rId137"/>
    <p:sldId id="672" r:id="rId138"/>
    <p:sldId id="673" r:id="rId139"/>
    <p:sldId id="674" r:id="rId140"/>
    <p:sldId id="667" r:id="rId141"/>
    <p:sldId id="675" r:id="rId142"/>
    <p:sldId id="665" r:id="rId143"/>
    <p:sldId id="669" r:id="rId144"/>
    <p:sldId id="670" r:id="rId145"/>
    <p:sldId id="668" r:id="rId146"/>
    <p:sldId id="663" r:id="rId147"/>
    <p:sldId id="677" r:id="rId1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94"/>
    <p:restoredTop sz="86403" autoAdjust="0"/>
  </p:normalViewPr>
  <p:slideViewPr>
    <p:cSldViewPr snapToGrid="0" snapToObjects="1">
      <p:cViewPr>
        <p:scale>
          <a:sx n="89" d="100"/>
          <a:sy n="89" d="100"/>
        </p:scale>
        <p:origin x="568" y="30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17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clear that </a:t>
            </a:r>
            <a:r>
              <a:rPr lang="en-US" dirty="0" err="1"/>
              <a:t>x_q</a:t>
            </a:r>
            <a:r>
              <a:rPr lang="en-US" dirty="0"/>
              <a:t> is really </a:t>
            </a:r>
            <a:r>
              <a:rPr lang="en-US" dirty="0" err="1"/>
              <a:t>x_i,q</a:t>
            </a:r>
            <a:r>
              <a:rPr lang="en-US" dirty="0"/>
              <a:t>?</a:t>
            </a:r>
            <a:r>
              <a:rPr lang="en-US" baseline="0" dirty="0"/>
              <a:t>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3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49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1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15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9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78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6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4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9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</a:t>
            </a:r>
            <a:r>
              <a:rPr lang="en-US" baseline="0" dirty="0"/>
              <a:t> </a:t>
            </a:r>
            <a:r>
              <a:rPr lang="en-US" baseline="0" dirty="0" err="1"/>
              <a:t>y_hat</a:t>
            </a:r>
            <a:r>
              <a:rPr lang="en-US" baseline="0" dirty="0"/>
              <a:t> instead of </a:t>
            </a:r>
            <a:r>
              <a:rPr lang="en-US" baseline="0" dirty="0" err="1"/>
              <a:t>f_hat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 think the index on </a:t>
            </a:r>
            <a:r>
              <a:rPr lang="en-US" baseline="0" dirty="0" err="1"/>
              <a:t>y_hat</a:t>
            </a:r>
            <a:r>
              <a:rPr lang="en-US" baseline="0" dirty="0"/>
              <a:t> is wrong but I can’t change it b/c it’s an image.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75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9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35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2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4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tif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hyperlink" Target="http://jmlr.org/papers/volume15/srivastava14a/srivastava14a.pdf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7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twitter.com/wdaali999/status/1161973951565881345" TargetMode="External"/><Relationship Id="rId3" Type="http://schemas.openxmlformats.org/officeDocument/2006/relationships/image" Target="../media/image11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1.tif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4" Type="http://schemas.openxmlformats.org/officeDocument/2006/relationships/image" Target="../media/image129.jpeg"/><Relationship Id="rId5" Type="http://schemas.openxmlformats.org/officeDocument/2006/relationships/image" Target="../media/image130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1.jp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2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3.jp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28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5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1.png"/><Relationship Id="rId5" Type="http://schemas.openxmlformats.org/officeDocument/2006/relationships/image" Target="../media/image110.png"/><Relationship Id="rId6" Type="http://schemas.openxmlformats.org/officeDocument/2006/relationships/image" Target="../media/image130.png"/><Relationship Id="rId7" Type="http://schemas.openxmlformats.org/officeDocument/2006/relationships/image" Target="../media/image140.png"/><Relationship Id="rId8" Type="http://schemas.openxmlformats.org/officeDocument/2006/relationships/image" Target="../media/image15.png"/><Relationship Id="rId9" Type="http://schemas.openxmlformats.org/officeDocument/2006/relationships/image" Target="../media/image162.png"/><Relationship Id="rId1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8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6" Type="http://schemas.openxmlformats.org/officeDocument/2006/relationships/image" Target="../media/image160.png"/><Relationship Id="rId7" Type="http://schemas.openxmlformats.org/officeDocument/2006/relationships/image" Target="../media/image190.png"/><Relationship Id="rId8" Type="http://schemas.openxmlformats.org/officeDocument/2006/relationships/image" Target="../media/image150.png"/><Relationship Id="rId9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Relationship Id="rId3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91.png"/><Relationship Id="rId5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8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9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24: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 quiz: Lecture 4 |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2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30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20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5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them? 100 magic realisms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754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</p:spPr>
            <p:txBody>
              <a:bodyPr/>
              <a:lstStyle/>
              <a:p>
                <a:r>
                  <a:rPr lang="en-US" sz="2400" dirty="0"/>
                  <a:t>Recall,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number of identically and independently distributed variable,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the variance of the estimate of the mean is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5358" y="875126"/>
                <a:ext cx="10327008" cy="4729556"/>
              </a:xfrm>
              <a:blipFill rotWithShape="0">
                <a:blip r:embed="rId2"/>
                <a:stretch>
                  <a:fillRect l="-885" t="-1032" r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4" y="2576043"/>
            <a:ext cx="11220492" cy="40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8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Bagging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 number of identically but not independently distributed variables with pairwise correlation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2400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the variance of their mean is </a:t>
                </a:r>
              </a:p>
              <a:p>
                <a:pPr>
                  <a:spcBef>
                    <a:spcPts val="624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var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∝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(1+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)/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240" y="877824"/>
                <a:ext cx="10807043" cy="2111143"/>
              </a:xfrm>
              <a:blipFill rotWithShape="0">
                <a:blip r:embed="rId2"/>
                <a:stretch>
                  <a:fillRect l="-903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9390" y="2233329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" y="2536078"/>
            <a:ext cx="11214201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42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b="1" i="1" dirty="0"/>
                  <a:t>Random Forest </a:t>
                </a:r>
                <a:r>
                  <a:rPr lang="en-US" sz="2400" dirty="0"/>
                  <a:t>is a modified form of bagging that creates ensembles of independent decision trees.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To de-correlate the trees, we: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train each tree on a separate bootstrap sample of the full training set (same as in bagging) </a:t>
                </a:r>
              </a:p>
              <a:p>
                <a:pPr marL="1200120" lvl="1" indent="-457200">
                  <a:spcAft>
                    <a:spcPts val="1800"/>
                  </a:spcAft>
                  <a:buFont typeface="+mj-lt"/>
                  <a:buAutoNum type="arabicPeriod"/>
                </a:pPr>
                <a:r>
                  <a:rPr lang="en-US" sz="2200" dirty="0"/>
                  <a:t>for each tree, at each split, we </a:t>
                </a:r>
                <a:r>
                  <a:rPr lang="en-US" sz="2200" b="1" i="1" dirty="0"/>
                  <a:t>randomly </a:t>
                </a:r>
                <a:r>
                  <a:rPr lang="en-US" sz="2200" dirty="0"/>
                  <a:t>select a set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𝐽</m:t>
                    </m:r>
                    <m:r>
                      <a:rPr lang="en-US" sz="2200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200" dirty="0"/>
                  <a:t> predictors from the full set of predictors.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From amongst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𝐽</m:t>
                    </m:r>
                    <m:r>
                      <a:rPr lang="en-US" sz="2400" i="1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400" dirty="0"/>
                  <a:t>  predictors, we select the optimal predictor and the optimal corresponding threshold for the split.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649" b="-117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802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553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3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848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6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7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60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205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Boosting: illustration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3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114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115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1507" y="1003552"/>
            <a:ext cx="6450216" cy="2002418"/>
          </a:xfrm>
          <a:prstGeom prst="rect">
            <a:avLst/>
          </a:prstGeom>
          <a:solidFill>
            <a:srgbClr val="F9F9F9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our first 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49292" y="1486761"/>
            <a:ext cx="11852982" cy="1032810"/>
            <a:chOff x="0" y="4778909"/>
            <a:chExt cx="11852982" cy="1032810"/>
          </a:xfrm>
        </p:grpSpPr>
        <p:grpSp>
          <p:nvGrpSpPr>
            <p:cNvPr id="41" name="Group 40"/>
            <p:cNvGrpSpPr/>
            <p:nvPr/>
          </p:nvGrpSpPr>
          <p:grpSpPr>
            <a:xfrm>
              <a:off x="0" y="4778909"/>
              <a:ext cx="11852982" cy="1032810"/>
              <a:chOff x="0" y="4778909"/>
              <a:chExt cx="11852982" cy="10328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  <m: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s-I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US" b="0" i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022" y="4876881"/>
                    <a:ext cx="3705960" cy="76450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" name="Group 43"/>
              <p:cNvGrpSpPr/>
              <p:nvPr/>
            </p:nvGrpSpPr>
            <p:grpSpPr>
              <a:xfrm>
                <a:off x="0" y="4778909"/>
                <a:ext cx="8416752" cy="1032810"/>
                <a:chOff x="244843" y="3195835"/>
                <a:chExt cx="8416752" cy="103281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093393" y="3203897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Affine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6" name="TextBox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843" y="3522061"/>
                      <a:ext cx="39228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Arrow Connector 46"/>
                <p:cNvCxnSpPr/>
                <p:nvPr/>
              </p:nvCxnSpPr>
              <p:spPr>
                <a:xfrm>
                  <a:off x="678230" y="3725725"/>
                  <a:ext cx="34719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𝑋𝑊</m:t>
                            </m:r>
                          </m:oMath>
                        </m:oMathPara>
                      </a14:m>
                      <a:endParaRPr lang="en-US" b="0" dirty="0"/>
                    </a:p>
                    <a:p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12720" y="3498483"/>
                      <a:ext cx="1075231" cy="64633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2207052" y="3714038"/>
                  <a:ext cx="255532" cy="454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4353981" y="3222805"/>
                  <a:ext cx="1132369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Activation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539" y="3359086"/>
                      <a:ext cx="2245512" cy="61734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Arrow Connector 51"/>
                <p:cNvCxnSpPr/>
                <p:nvPr/>
              </p:nvCxnSpPr>
              <p:spPr>
                <a:xfrm>
                  <a:off x="5537168" y="3713835"/>
                  <a:ext cx="277387" cy="203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7652903" y="3195835"/>
                  <a:ext cx="1005840" cy="10058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Loss Fun</a:t>
                  </a: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3487750" y="3697793"/>
                  <a:ext cx="806155" cy="8934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7274560" y="3696747"/>
                  <a:ext cx="328205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8476864" y="366776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42" name="Straight Arrow Connector 41"/>
            <p:cNvCxnSpPr/>
            <p:nvPr/>
          </p:nvCxnSpPr>
          <p:spPr>
            <a:xfrm flipV="1">
              <a:off x="8569837" y="5266223"/>
              <a:ext cx="576295" cy="756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5562720" y="4589252"/>
            <a:ext cx="627998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Single Neuron Network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Very similar to Perceptron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595B5D6-ACD7-7445-A2C2-93B1E6A68FB7}"/>
              </a:ext>
            </a:extLst>
          </p:cNvPr>
          <p:cNvGrpSpPr/>
          <p:nvPr/>
        </p:nvGrpSpPr>
        <p:grpSpPr>
          <a:xfrm>
            <a:off x="6601203" y="2430612"/>
            <a:ext cx="2464738" cy="1367720"/>
            <a:chOff x="6601203" y="2430612"/>
            <a:chExt cx="2464738" cy="136772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13B4D59D-81EF-5B4E-8D93-9A65BAA503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2714" y="2430612"/>
              <a:ext cx="177949" cy="99838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89875D31-B93D-4648-BB23-0EB0F9B62DFB}"/>
                    </a:ext>
                  </a:extLst>
                </p:cNvPr>
                <p:cNvSpPr txBox="1"/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“Sigmoid activation”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a14:m>
                  <a:endParaRPr lang="en-CA" b="1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9875D31-B93D-4648-BB23-0EB0F9B62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203" y="3429000"/>
                  <a:ext cx="246473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51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636D56C-BF50-C84F-BA5E-60DAF4C2953D}"/>
              </a:ext>
            </a:extLst>
          </p:cNvPr>
          <p:cNvGrpSpPr/>
          <p:nvPr/>
        </p:nvGrpSpPr>
        <p:grpSpPr>
          <a:xfrm>
            <a:off x="1197842" y="3597076"/>
            <a:ext cx="4697625" cy="1395342"/>
            <a:chOff x="1197842" y="3597076"/>
            <a:chExt cx="4697625" cy="1395342"/>
          </a:xfrm>
        </p:grpSpPr>
        <p:grpSp>
          <p:nvGrpSpPr>
            <p:cNvPr id="84" name="Group 83"/>
            <p:cNvGrpSpPr/>
            <p:nvPr/>
          </p:nvGrpSpPr>
          <p:grpSpPr>
            <a:xfrm>
              <a:off x="1197842" y="3597076"/>
              <a:ext cx="4697625" cy="1395342"/>
              <a:chOff x="1197842" y="3597076"/>
              <a:chExt cx="4697625" cy="139534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197842" y="4087377"/>
                <a:ext cx="4697625" cy="392036"/>
                <a:chOff x="1197842" y="4087377"/>
                <a:chExt cx="4697625" cy="39203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/>
                    <p:cNvSpPr txBox="1"/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6" name="TextBox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1197842" y="4110081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Arrow Connector 77"/>
                <p:cNvCxnSpPr/>
                <p:nvPr/>
              </p:nvCxnSpPr>
              <p:spPr>
                <a:xfrm flipV="1">
                  <a:off x="1897470" y="4287179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/>
                <p:nvPr/>
              </p:nvCxnSpPr>
              <p:spPr>
                <a:xfrm flipV="1">
                  <a:off x="4578085" y="4272043"/>
                  <a:ext cx="576295" cy="7568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/>
                    <p:cNvSpPr txBox="1"/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80" name="TextBox 7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>
                      <a:off x="4930166" y="4087377"/>
                      <a:ext cx="965301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3" name="Oval 82"/>
              <p:cNvSpPr/>
              <p:nvPr/>
            </p:nvSpPr>
            <p:spPr>
              <a:xfrm>
                <a:off x="2788768" y="3597076"/>
                <a:ext cx="1505252" cy="139534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16082CFC-1F15-CC49-A1D0-A13350CF0F34}"/>
                    </a:ext>
                  </a:extLst>
                </p:cNvPr>
                <p:cNvSpPr txBox="1"/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i="1" dirty="0"/>
                    <a:t>(XW)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082CFC-1F15-CC49-A1D0-A13350CF0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1309" y="4110081"/>
                  <a:ext cx="895306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8654" y="431394"/>
            <a:ext cx="10402685" cy="2111143"/>
          </a:xfrm>
        </p:spPr>
        <p:txBody>
          <a:bodyPr/>
          <a:lstStyle/>
          <a:p>
            <a:r>
              <a:rPr lang="en-US" dirty="0"/>
              <a:t>Combining neurons allows us to model interesting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D3BAD5-DBA5-C140-87C4-6815A89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xmlns="" id="{06E9869F-1C02-0545-B492-A8C02E4E2836}"/>
              </a:ext>
            </a:extLst>
          </p:cNvPr>
          <p:cNvSpPr/>
          <p:nvPr/>
        </p:nvSpPr>
        <p:spPr>
          <a:xfrm>
            <a:off x="5482376" y="4376057"/>
            <a:ext cx="709893" cy="63617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9" name="Oval 8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9" idx="6"/>
              <a:endCxn id="14" idx="2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6"/>
              <a:endCxn id="15" idx="2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6409471" y="1354693"/>
            <a:ext cx="492691" cy="48511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75068" y="1235687"/>
            <a:ext cx="434403" cy="3775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75067" y="1613272"/>
            <a:ext cx="434404" cy="32628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7" idx="6"/>
          </p:cNvCxnSpPr>
          <p:nvPr/>
        </p:nvCxnSpPr>
        <p:spPr>
          <a:xfrm flipV="1">
            <a:off x="6902162" y="1591747"/>
            <a:ext cx="326116" cy="55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88127" y="140708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</a:p>
        </p:txBody>
      </p:sp>
      <p:sp>
        <p:nvSpPr>
          <p:cNvPr id="48" name="Freeform 47"/>
          <p:cNvSpPr/>
          <p:nvPr/>
        </p:nvSpPr>
        <p:spPr>
          <a:xfrm>
            <a:off x="5107577" y="1985554"/>
            <a:ext cx="1331013" cy="666206"/>
          </a:xfrm>
          <a:custGeom>
            <a:avLst/>
            <a:gdLst>
              <a:gd name="connsiteX0" fmla="*/ 953589 w 1331013"/>
              <a:gd name="connsiteY0" fmla="*/ 0 h 666206"/>
              <a:gd name="connsiteX1" fmla="*/ 1280160 w 1331013"/>
              <a:gd name="connsiteY1" fmla="*/ 274320 h 666206"/>
              <a:gd name="connsiteX2" fmla="*/ 0 w 1331013"/>
              <a:gd name="connsiteY2" fmla="*/ 666206 h 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1013" h="666206">
                <a:moveTo>
                  <a:pt x="953589" y="0"/>
                </a:moveTo>
                <a:cubicBezTo>
                  <a:pt x="1196340" y="81643"/>
                  <a:pt x="1439091" y="163286"/>
                  <a:pt x="1280160" y="274320"/>
                </a:cubicBezTo>
                <a:cubicBezTo>
                  <a:pt x="1121229" y="385354"/>
                  <a:pt x="0" y="666206"/>
                  <a:pt x="0" y="666206"/>
                </a:cubicBezTo>
              </a:path>
            </a:pathLst>
          </a:custGeom>
          <a:noFill/>
          <a:ln w="22225">
            <a:solidFill>
              <a:schemeClr val="accent6"/>
            </a:solidFill>
            <a:headEnd w="lg" len="sm"/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782389" y="901337"/>
            <a:ext cx="3434398" cy="1724297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9191AE2-3402-864C-AF23-E9595BB5C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weights change the shape and position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04A307-8061-C64B-A030-349945CD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951" y="1981200"/>
            <a:ext cx="12192000" cy="48768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197F598E-84B7-924D-894C-96BE8B5C25B0}"/>
              </a:ext>
            </a:extLst>
          </p:cNvPr>
          <p:cNvSpPr/>
          <p:nvPr/>
        </p:nvSpPr>
        <p:spPr>
          <a:xfrm>
            <a:off x="5482376" y="4297130"/>
            <a:ext cx="747791" cy="66330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524990" y="977108"/>
            <a:ext cx="1450078" cy="1188984"/>
            <a:chOff x="4524990" y="977108"/>
            <a:chExt cx="1450078" cy="1188984"/>
          </a:xfrm>
        </p:grpSpPr>
        <p:sp>
          <p:nvSpPr>
            <p:cNvPr id="24" name="Oval 2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7" name="Straight Arrow Connector 26"/>
            <p:cNvCxnSpPr>
              <a:stCxn id="30" idx="6"/>
            </p:cNvCxnSpPr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0" idx="6"/>
            </p:cNvCxnSpPr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975067" y="1235687"/>
            <a:ext cx="1509936" cy="703867"/>
            <a:chOff x="5975067" y="1235687"/>
            <a:chExt cx="1509936" cy="703867"/>
          </a:xfrm>
        </p:grpSpPr>
        <p:sp>
          <p:nvSpPr>
            <p:cNvPr id="29" name="Oval 28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/>
          <p:cNvSpPr/>
          <p:nvPr/>
        </p:nvSpPr>
        <p:spPr>
          <a:xfrm>
            <a:off x="4042403" y="901337"/>
            <a:ext cx="2174383" cy="1772080"/>
          </a:xfrm>
          <a:custGeom>
            <a:avLst/>
            <a:gdLst>
              <a:gd name="connsiteX0" fmla="*/ 3357154 w 3434398"/>
              <a:gd name="connsiteY0" fmla="*/ 352697 h 1724297"/>
              <a:gd name="connsiteX1" fmla="*/ 3148148 w 3434398"/>
              <a:gd name="connsiteY1" fmla="*/ 0 h 1724297"/>
              <a:gd name="connsiteX2" fmla="*/ 1031965 w 3434398"/>
              <a:gd name="connsiteY2" fmla="*/ 352697 h 1724297"/>
              <a:gd name="connsiteX3" fmla="*/ 0 w 3434398"/>
              <a:gd name="connsiteY3" fmla="*/ 1724297 h 172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8" h="1724297">
                <a:moveTo>
                  <a:pt x="3357154" y="352697"/>
                </a:moveTo>
                <a:cubicBezTo>
                  <a:pt x="3446416" y="176348"/>
                  <a:pt x="3535679" y="0"/>
                  <a:pt x="3148148" y="0"/>
                </a:cubicBezTo>
                <a:cubicBezTo>
                  <a:pt x="2760617" y="0"/>
                  <a:pt x="1556656" y="65314"/>
                  <a:pt x="1031965" y="352697"/>
                </a:cubicBezTo>
                <a:cubicBezTo>
                  <a:pt x="507274" y="640080"/>
                  <a:pt x="0" y="1724297"/>
                  <a:pt x="0" y="1724297"/>
                </a:cubicBezTo>
              </a:path>
            </a:pathLst>
          </a:custGeom>
          <a:noFill/>
          <a:ln w="22225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08921" y="1933303"/>
            <a:ext cx="4205706" cy="731520"/>
          </a:xfrm>
          <a:custGeom>
            <a:avLst/>
            <a:gdLst>
              <a:gd name="connsiteX0" fmla="*/ 3891433 w 4205706"/>
              <a:gd name="connsiteY0" fmla="*/ 0 h 731520"/>
              <a:gd name="connsiteX1" fmla="*/ 3878370 w 4205706"/>
              <a:gd name="connsiteY1" fmla="*/ 391886 h 731520"/>
              <a:gd name="connsiteX2" fmla="*/ 521216 w 4205706"/>
              <a:gd name="connsiteY2" fmla="*/ 326571 h 731520"/>
              <a:gd name="connsiteX3" fmla="*/ 11765 w 4205706"/>
              <a:gd name="connsiteY3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706" h="731520">
                <a:moveTo>
                  <a:pt x="3891433" y="0"/>
                </a:moveTo>
                <a:cubicBezTo>
                  <a:pt x="4165753" y="168729"/>
                  <a:pt x="4440073" y="337458"/>
                  <a:pt x="3878370" y="391886"/>
                </a:cubicBezTo>
                <a:cubicBezTo>
                  <a:pt x="3316667" y="446315"/>
                  <a:pt x="1165650" y="269965"/>
                  <a:pt x="521216" y="326571"/>
                </a:cubicBezTo>
                <a:cubicBezTo>
                  <a:pt x="-123218" y="383177"/>
                  <a:pt x="11765" y="731520"/>
                  <a:pt x="11765" y="731520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432766" y="1579726"/>
            <a:ext cx="775654" cy="1058971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5C52526B-D8D9-984D-95AD-4D3D8ED1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495" y="1988142"/>
            <a:ext cx="12192000" cy="487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18A0AA9-C059-F843-84F3-01393C05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119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xmlns="" id="{92E84F2B-A5F2-ED41-8C95-B73EF68A2A47}"/>
              </a:ext>
            </a:extLst>
          </p:cNvPr>
          <p:cNvSpPr txBox="1">
            <a:spLocks/>
          </p:cNvSpPr>
          <p:nvPr/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networks can model </a:t>
            </a:r>
            <a:r>
              <a:rPr lang="en-US" i="1" dirty="0"/>
              <a:t>any </a:t>
            </a:r>
            <a:r>
              <a:rPr lang="en-US" dirty="0"/>
              <a:t>reasonable function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4" name="Oval 13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664545" y="993299"/>
            <a:ext cx="492691" cy="485117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64544" y="1697166"/>
            <a:ext cx="492691" cy="48511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25" idx="6"/>
            <a:endCxn id="30" idx="2"/>
          </p:cNvCxnSpPr>
          <p:nvPr/>
        </p:nvCxnSpPr>
        <p:spPr>
          <a:xfrm flipV="1">
            <a:off x="5472404" y="1235858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157235" y="1235858"/>
            <a:ext cx="1559261" cy="703867"/>
            <a:chOff x="5925742" y="1235858"/>
            <a:chExt cx="1559261" cy="703867"/>
          </a:xfrm>
        </p:grpSpPr>
        <p:sp>
          <p:nvSpPr>
            <p:cNvPr id="24" name="Oval 23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26" name="Straight Arrow Connector 25"/>
            <p:cNvCxnSpPr>
              <a:stCxn id="19" idx="6"/>
            </p:cNvCxnSpPr>
            <p:nvPr/>
          </p:nvCxnSpPr>
          <p:spPr>
            <a:xfrm>
              <a:off x="5925743" y="1235858"/>
              <a:ext cx="483728" cy="37741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</p:cNvCxnSpPr>
            <p:nvPr/>
          </p:nvCxnSpPr>
          <p:spPr>
            <a:xfrm flipV="1">
              <a:off x="5925742" y="1613272"/>
              <a:ext cx="483729" cy="32645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endCxn id="30" idx="2"/>
          </p:cNvCxnSpPr>
          <p:nvPr/>
        </p:nvCxnSpPr>
        <p:spPr>
          <a:xfrm flipV="1">
            <a:off x="5472403" y="1235858"/>
            <a:ext cx="192142" cy="7522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6"/>
          </p:cNvCxnSpPr>
          <p:nvPr/>
        </p:nvCxnSpPr>
        <p:spPr>
          <a:xfrm>
            <a:off x="5472404" y="1239709"/>
            <a:ext cx="192140" cy="700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02183"/>
            <a:ext cx="682052" cy="56183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7664392" y="1591747"/>
            <a:ext cx="434579" cy="1046950"/>
          </a:xfrm>
          <a:custGeom>
            <a:avLst/>
            <a:gdLst>
              <a:gd name="connsiteX0" fmla="*/ 0 w 775654"/>
              <a:gd name="connsiteY0" fmla="*/ 880 h 1058971"/>
              <a:gd name="connsiteX1" fmla="*/ 679268 w 775654"/>
              <a:gd name="connsiteY1" fmla="*/ 170697 h 1058971"/>
              <a:gd name="connsiteX2" fmla="*/ 770708 w 775654"/>
              <a:gd name="connsiteY2" fmla="*/ 1058971 h 105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654" h="1058971">
                <a:moveTo>
                  <a:pt x="0" y="880"/>
                </a:moveTo>
                <a:cubicBezTo>
                  <a:pt x="275408" y="-2386"/>
                  <a:pt x="550817" y="-5651"/>
                  <a:pt x="679268" y="170697"/>
                </a:cubicBezTo>
                <a:cubicBezTo>
                  <a:pt x="807719" y="347045"/>
                  <a:pt x="770708" y="1058971"/>
                  <a:pt x="770708" y="1058971"/>
                </a:cubicBezTo>
              </a:path>
            </a:pathLst>
          </a:custGeom>
          <a:noFill/>
          <a:ln w="2222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385627" y="856307"/>
            <a:ext cx="3094961" cy="1769327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513909" y="1881051"/>
            <a:ext cx="3034712" cy="197249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7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D655A452-F579-7B44-B7A2-62E90E57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688" y="1984248"/>
            <a:ext cx="12192000" cy="4876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120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8E1EE61E-FA66-CC41-BBD6-A652202C7F30}"/>
              </a:ext>
            </a:extLst>
          </p:cNvPr>
          <p:cNvSpPr txBox="1">
            <a:spLocks/>
          </p:cNvSpPr>
          <p:nvPr/>
        </p:nvSpPr>
        <p:spPr>
          <a:xfrm>
            <a:off x="932495" y="320316"/>
            <a:ext cx="11488105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layers allows us to model increasingly complex functions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xmlns="" id="{23706E2C-93FE-6745-8712-B86454D82D3F}"/>
              </a:ext>
            </a:extLst>
          </p:cNvPr>
          <p:cNvSpPr/>
          <p:nvPr/>
        </p:nvSpPr>
        <p:spPr>
          <a:xfrm>
            <a:off x="5472403" y="4416951"/>
            <a:ext cx="682052" cy="5470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022326" y="997150"/>
            <a:ext cx="1450078" cy="1188984"/>
            <a:chOff x="4524990" y="977108"/>
            <a:chExt cx="1450078" cy="1188984"/>
          </a:xfrm>
        </p:grpSpPr>
        <p:sp>
          <p:nvSpPr>
            <p:cNvPr id="12" name="Oval 11"/>
            <p:cNvSpPr/>
            <p:nvPr/>
          </p:nvSpPr>
          <p:spPr>
            <a:xfrm>
              <a:off x="4524990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5482377" y="977108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82376" y="1680975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017681" y="1219667"/>
              <a:ext cx="464696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017681" y="1597252"/>
              <a:ext cx="464695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V="1">
            <a:off x="5472403" y="1955470"/>
            <a:ext cx="192141" cy="385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472403" y="993299"/>
            <a:ext cx="684833" cy="1188984"/>
            <a:chOff x="5472403" y="993299"/>
            <a:chExt cx="684833" cy="1188984"/>
          </a:xfrm>
        </p:grpSpPr>
        <p:sp>
          <p:nvSpPr>
            <p:cNvPr id="19" name="Oval 1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4" idx="6"/>
              <a:endCxn id="19" idx="2"/>
            </p:cNvCxnSpPr>
            <p:nvPr/>
          </p:nvCxnSpPr>
          <p:spPr>
            <a:xfrm flipV="1">
              <a:off x="5472404" y="1235858"/>
              <a:ext cx="192141" cy="38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9" idx="2"/>
            </p:cNvCxnSpPr>
            <p:nvPr/>
          </p:nvCxnSpPr>
          <p:spPr>
            <a:xfrm flipV="1">
              <a:off x="5472403" y="1235858"/>
              <a:ext cx="192142" cy="7522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6"/>
              <a:endCxn id="20" idx="2"/>
            </p:cNvCxnSpPr>
            <p:nvPr/>
          </p:nvCxnSpPr>
          <p:spPr>
            <a:xfrm>
              <a:off x="5472404" y="1239709"/>
              <a:ext cx="192140" cy="70001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157235" y="995225"/>
            <a:ext cx="725727" cy="1188984"/>
            <a:chOff x="5431509" y="993299"/>
            <a:chExt cx="725727" cy="1188984"/>
          </a:xfrm>
        </p:grpSpPr>
        <p:sp>
          <p:nvSpPr>
            <p:cNvPr id="39" name="Oval 38"/>
            <p:cNvSpPr/>
            <p:nvPr/>
          </p:nvSpPr>
          <p:spPr>
            <a:xfrm>
              <a:off x="5664545" y="993299"/>
              <a:ext cx="492691" cy="4851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64544" y="1697166"/>
              <a:ext cx="492691" cy="48511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19" idx="6"/>
              <a:endCxn id="39" idx="2"/>
            </p:cNvCxnSpPr>
            <p:nvPr/>
          </p:nvCxnSpPr>
          <p:spPr>
            <a:xfrm>
              <a:off x="5431510" y="1233932"/>
              <a:ext cx="233035" cy="192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0" idx="6"/>
            </p:cNvCxnSpPr>
            <p:nvPr/>
          </p:nvCxnSpPr>
          <p:spPr>
            <a:xfrm flipV="1">
              <a:off x="5431509" y="1235859"/>
              <a:ext cx="233036" cy="70194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9" idx="6"/>
            </p:cNvCxnSpPr>
            <p:nvPr/>
          </p:nvCxnSpPr>
          <p:spPr>
            <a:xfrm>
              <a:off x="5431510" y="1233932"/>
              <a:ext cx="233034" cy="7057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/>
          <p:cNvCxnSpPr>
            <a:stCxn id="20" idx="6"/>
            <a:endCxn id="40" idx="2"/>
          </p:cNvCxnSpPr>
          <p:nvPr/>
        </p:nvCxnSpPr>
        <p:spPr>
          <a:xfrm>
            <a:off x="6157235" y="1939725"/>
            <a:ext cx="233035" cy="19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891731" y="1235857"/>
            <a:ext cx="1509936" cy="703867"/>
            <a:chOff x="5975067" y="1235687"/>
            <a:chExt cx="1509936" cy="703867"/>
          </a:xfrm>
        </p:grpSpPr>
        <p:sp>
          <p:nvSpPr>
            <p:cNvPr id="52" name="Oval 51"/>
            <p:cNvSpPr/>
            <p:nvPr/>
          </p:nvSpPr>
          <p:spPr>
            <a:xfrm>
              <a:off x="6409471" y="1354693"/>
              <a:ext cx="492691" cy="4851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88127" y="140708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5975068" y="1235687"/>
              <a:ext cx="434403" cy="37758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5975067" y="1613272"/>
              <a:ext cx="434404" cy="32628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6902162" y="1591747"/>
              <a:ext cx="326116" cy="55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Freeform 65"/>
          <p:cNvSpPr/>
          <p:nvPr/>
        </p:nvSpPr>
        <p:spPr>
          <a:xfrm>
            <a:off x="8050410" y="1666328"/>
            <a:ext cx="803985" cy="985431"/>
          </a:xfrm>
          <a:custGeom>
            <a:avLst/>
            <a:gdLst>
              <a:gd name="connsiteX0" fmla="*/ 440448 w 803985"/>
              <a:gd name="connsiteY0" fmla="*/ 0 h 1071154"/>
              <a:gd name="connsiteX1" fmla="*/ 793145 w 803985"/>
              <a:gd name="connsiteY1" fmla="*/ 470263 h 1071154"/>
              <a:gd name="connsiteX2" fmla="*/ 74688 w 803985"/>
              <a:gd name="connsiteY2" fmla="*/ 770708 h 1071154"/>
              <a:gd name="connsiteX3" fmla="*/ 22436 w 803985"/>
              <a:gd name="connsiteY3" fmla="*/ 1071154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985" h="1071154">
                <a:moveTo>
                  <a:pt x="440448" y="0"/>
                </a:moveTo>
                <a:cubicBezTo>
                  <a:pt x="647276" y="170906"/>
                  <a:pt x="854105" y="341812"/>
                  <a:pt x="793145" y="470263"/>
                </a:cubicBezTo>
                <a:cubicBezTo>
                  <a:pt x="732185" y="598714"/>
                  <a:pt x="203139" y="670560"/>
                  <a:pt x="74688" y="770708"/>
                </a:cubicBezTo>
                <a:cubicBezTo>
                  <a:pt x="-53763" y="870856"/>
                  <a:pt x="22436" y="1071154"/>
                  <a:pt x="22436" y="1071154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3422469" y="796834"/>
            <a:ext cx="3666869" cy="1917855"/>
          </a:xfrm>
          <a:custGeom>
            <a:avLst/>
            <a:gdLst>
              <a:gd name="connsiteX0" fmla="*/ 2962922 w 3094961"/>
              <a:gd name="connsiteY0" fmla="*/ 423853 h 1769327"/>
              <a:gd name="connsiteX1" fmla="*/ 2793104 w 3094961"/>
              <a:gd name="connsiteY1" fmla="*/ 84219 h 1769327"/>
              <a:gd name="connsiteX2" fmla="*/ 311162 w 3094961"/>
              <a:gd name="connsiteY2" fmla="*/ 162596 h 1769327"/>
              <a:gd name="connsiteX3" fmla="*/ 36842 w 3094961"/>
              <a:gd name="connsiteY3" fmla="*/ 1769327 h 176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4961" h="1769327">
                <a:moveTo>
                  <a:pt x="2962922" y="423853"/>
                </a:moveTo>
                <a:cubicBezTo>
                  <a:pt x="3098993" y="275807"/>
                  <a:pt x="3235064" y="127762"/>
                  <a:pt x="2793104" y="84219"/>
                </a:cubicBezTo>
                <a:cubicBezTo>
                  <a:pt x="2351144" y="40676"/>
                  <a:pt x="770539" y="-118255"/>
                  <a:pt x="311162" y="162596"/>
                </a:cubicBezTo>
                <a:cubicBezTo>
                  <a:pt x="-148215" y="443447"/>
                  <a:pt x="36842" y="1769327"/>
                  <a:pt x="36842" y="1769327"/>
                </a:cubicBezTo>
              </a:path>
            </a:pathLst>
          </a:custGeom>
          <a:noFill/>
          <a:ln w="25400"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3513908" y="1982321"/>
            <a:ext cx="3575429" cy="1871222"/>
          </a:xfrm>
          <a:custGeom>
            <a:avLst/>
            <a:gdLst>
              <a:gd name="connsiteX0" fmla="*/ 2913017 w 3034712"/>
              <a:gd name="connsiteY0" fmla="*/ 0 h 1972492"/>
              <a:gd name="connsiteX1" fmla="*/ 2690948 w 3034712"/>
              <a:gd name="connsiteY1" fmla="*/ 457200 h 1972492"/>
              <a:gd name="connsiteX2" fmla="*/ 0 w 3034712"/>
              <a:gd name="connsiteY2" fmla="*/ 1972492 h 197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4712" h="1972492">
                <a:moveTo>
                  <a:pt x="2913017" y="0"/>
                </a:moveTo>
                <a:cubicBezTo>
                  <a:pt x="3044734" y="64225"/>
                  <a:pt x="3176451" y="128451"/>
                  <a:pt x="2690948" y="457200"/>
                </a:cubicBezTo>
                <a:cubicBezTo>
                  <a:pt x="2205445" y="785949"/>
                  <a:pt x="0" y="1972492"/>
                  <a:pt x="0" y="1972492"/>
                </a:cubicBezTo>
              </a:path>
            </a:pathLst>
          </a:custGeom>
          <a:noFill/>
          <a:ln w="25400">
            <a:solidFill>
              <a:schemeClr val="accent6"/>
            </a:solidFill>
            <a:tailEnd type="stealt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406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2117991" y="1537253"/>
            <a:ext cx="9108778" cy="4433172"/>
            <a:chOff x="2396286" y="1588957"/>
            <a:chExt cx="8457958" cy="4116423"/>
          </a:xfrm>
        </p:grpSpPr>
        <p:sp>
          <p:nvSpPr>
            <p:cNvPr id="181" name="Rectangle 180"/>
            <p:cNvSpPr/>
            <p:nvPr/>
          </p:nvSpPr>
          <p:spPr>
            <a:xfrm>
              <a:off x="2460411" y="2253816"/>
              <a:ext cx="1079292" cy="20430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911324" y="2610417"/>
              <a:ext cx="1079292" cy="145761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5522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392118" y="1588957"/>
              <a:ext cx="1079292" cy="350769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51699" y="1792586"/>
              <a:ext cx="706970" cy="3029897"/>
              <a:chOff x="4551699" y="1792586"/>
              <a:chExt cx="706970" cy="302989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4554581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54237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52043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1699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950047" y="1774480"/>
              <a:ext cx="720561" cy="3029897"/>
              <a:chOff x="4534281" y="1792586"/>
              <a:chExt cx="720561" cy="3029897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541519" y="179258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550754" y="2569676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43334" y="333922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534281" y="4116313"/>
                <a:ext cx="704088" cy="706170"/>
              </a:xfrm>
              <a:prstGeom prst="ellipse">
                <a:avLst/>
              </a:prstGeom>
              <a:solidFill>
                <a:srgbClr val="F9F9F9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" name="Straight Arrow Connector 14"/>
            <p:cNvCxnSpPr>
              <a:stCxn id="8" idx="6"/>
            </p:cNvCxnSpPr>
            <p:nvPr/>
          </p:nvCxnSpPr>
          <p:spPr>
            <a:xfrm>
              <a:off x="5258669" y="2145671"/>
              <a:ext cx="170262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8" idx="6"/>
              <a:endCxn id="55" idx="2"/>
            </p:cNvCxnSpPr>
            <p:nvPr/>
          </p:nvCxnSpPr>
          <p:spPr>
            <a:xfrm>
              <a:off x="5258669" y="2145671"/>
              <a:ext cx="1707851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8" idx="6"/>
              <a:endCxn id="62" idx="2"/>
            </p:cNvCxnSpPr>
            <p:nvPr/>
          </p:nvCxnSpPr>
          <p:spPr>
            <a:xfrm>
              <a:off x="5258669" y="2145671"/>
              <a:ext cx="1691378" cy="230562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8" idx="6"/>
              <a:endCxn id="56" idx="2"/>
            </p:cNvCxnSpPr>
            <p:nvPr/>
          </p:nvCxnSpPr>
          <p:spPr>
            <a:xfrm>
              <a:off x="5258669" y="2145671"/>
              <a:ext cx="1700431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52" idx="2"/>
            </p:cNvCxnSpPr>
            <p:nvPr/>
          </p:nvCxnSpPr>
          <p:spPr>
            <a:xfrm flipV="1">
              <a:off x="5245607" y="2127565"/>
              <a:ext cx="1711678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7" idx="6"/>
              <a:endCxn id="56" idx="2"/>
            </p:cNvCxnSpPr>
            <p:nvPr/>
          </p:nvCxnSpPr>
          <p:spPr>
            <a:xfrm>
              <a:off x="5258325" y="2922761"/>
              <a:ext cx="1700775" cy="75144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47" idx="6"/>
              <a:endCxn id="62" idx="2"/>
            </p:cNvCxnSpPr>
            <p:nvPr/>
          </p:nvCxnSpPr>
          <p:spPr>
            <a:xfrm>
              <a:off x="5258325" y="2922761"/>
              <a:ext cx="1691722" cy="1528531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47" idx="6"/>
              <a:endCxn id="55" idx="2"/>
            </p:cNvCxnSpPr>
            <p:nvPr/>
          </p:nvCxnSpPr>
          <p:spPr>
            <a:xfrm flipV="1">
              <a:off x="5258325" y="2904655"/>
              <a:ext cx="1708195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48" idx="6"/>
              <a:endCxn id="52" idx="2"/>
            </p:cNvCxnSpPr>
            <p:nvPr/>
          </p:nvCxnSpPr>
          <p:spPr>
            <a:xfrm flipV="1">
              <a:off x="5256131" y="2127565"/>
              <a:ext cx="1701154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48" idx="6"/>
              <a:endCxn id="55" idx="2"/>
            </p:cNvCxnSpPr>
            <p:nvPr/>
          </p:nvCxnSpPr>
          <p:spPr>
            <a:xfrm flipV="1">
              <a:off x="5256131" y="2904655"/>
              <a:ext cx="1710389" cy="78765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48" idx="6"/>
              <a:endCxn id="56" idx="2"/>
            </p:cNvCxnSpPr>
            <p:nvPr/>
          </p:nvCxnSpPr>
          <p:spPr>
            <a:xfrm flipV="1">
              <a:off x="5256131" y="3674202"/>
              <a:ext cx="1702969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48" idx="6"/>
              <a:endCxn id="62" idx="2"/>
            </p:cNvCxnSpPr>
            <p:nvPr/>
          </p:nvCxnSpPr>
          <p:spPr>
            <a:xfrm>
              <a:off x="5256131" y="3692308"/>
              <a:ext cx="1693916" cy="7589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49" idx="6"/>
              <a:endCxn id="62" idx="2"/>
            </p:cNvCxnSpPr>
            <p:nvPr/>
          </p:nvCxnSpPr>
          <p:spPr>
            <a:xfrm flipV="1">
              <a:off x="5255787" y="4451292"/>
              <a:ext cx="1694260" cy="1810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49" idx="6"/>
              <a:endCxn id="56" idx="2"/>
            </p:cNvCxnSpPr>
            <p:nvPr/>
          </p:nvCxnSpPr>
          <p:spPr>
            <a:xfrm flipV="1">
              <a:off x="5255787" y="3674202"/>
              <a:ext cx="1703313" cy="79519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49" idx="6"/>
              <a:endCxn id="55" idx="2"/>
            </p:cNvCxnSpPr>
            <p:nvPr/>
          </p:nvCxnSpPr>
          <p:spPr>
            <a:xfrm flipV="1">
              <a:off x="5255787" y="2904655"/>
              <a:ext cx="1710733" cy="156474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49" idx="6"/>
              <a:endCxn id="52" idx="2"/>
            </p:cNvCxnSpPr>
            <p:nvPr/>
          </p:nvCxnSpPr>
          <p:spPr>
            <a:xfrm flipV="1">
              <a:off x="5255787" y="2127565"/>
              <a:ext cx="1701498" cy="234183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36" idx="6"/>
              <a:endCxn id="8" idx="2"/>
            </p:cNvCxnSpPr>
            <p:nvPr/>
          </p:nvCxnSpPr>
          <p:spPr>
            <a:xfrm flipV="1">
              <a:off x="3280125" y="2145671"/>
              <a:ext cx="1274456" cy="7753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36" idx="6"/>
              <a:endCxn id="47" idx="2"/>
            </p:cNvCxnSpPr>
            <p:nvPr/>
          </p:nvCxnSpPr>
          <p:spPr>
            <a:xfrm>
              <a:off x="3280125" y="2921016"/>
              <a:ext cx="1274112" cy="17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48" idx="2"/>
            </p:cNvCxnSpPr>
            <p:nvPr/>
          </p:nvCxnSpPr>
          <p:spPr>
            <a:xfrm>
              <a:off x="3280125" y="2921016"/>
              <a:ext cx="1271918" cy="7712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6" idx="6"/>
              <a:endCxn id="49" idx="2"/>
            </p:cNvCxnSpPr>
            <p:nvPr/>
          </p:nvCxnSpPr>
          <p:spPr>
            <a:xfrm>
              <a:off x="3280125" y="2921016"/>
              <a:ext cx="1271574" cy="154838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630901" y="2596404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675445" y="3413891"/>
              <a:ext cx="649224" cy="6492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/>
            <p:cNvCxnSpPr>
              <a:stCxn id="145" idx="6"/>
              <a:endCxn id="8" idx="2"/>
            </p:cNvCxnSpPr>
            <p:nvPr/>
          </p:nvCxnSpPr>
          <p:spPr>
            <a:xfrm flipV="1">
              <a:off x="3324669" y="2145671"/>
              <a:ext cx="1229912" cy="159283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6"/>
              <a:endCxn id="47" idx="2"/>
            </p:cNvCxnSpPr>
            <p:nvPr/>
          </p:nvCxnSpPr>
          <p:spPr>
            <a:xfrm flipV="1">
              <a:off x="3324669" y="2922761"/>
              <a:ext cx="1229568" cy="81574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6"/>
              <a:endCxn id="48" idx="2"/>
            </p:cNvCxnSpPr>
            <p:nvPr/>
          </p:nvCxnSpPr>
          <p:spPr>
            <a:xfrm flipV="1">
              <a:off x="3324669" y="3692308"/>
              <a:ext cx="1227374" cy="4619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endCxn id="49" idx="2"/>
            </p:cNvCxnSpPr>
            <p:nvPr/>
          </p:nvCxnSpPr>
          <p:spPr>
            <a:xfrm>
              <a:off x="3334849" y="3748390"/>
              <a:ext cx="1216850" cy="72100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9098926" y="2986138"/>
              <a:ext cx="704088" cy="706170"/>
            </a:xfrm>
            <a:prstGeom prst="ellipse">
              <a:avLst/>
            </a:prstGeom>
            <a:solidFill>
              <a:srgbClr val="F9F9F9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7678028" y="2145671"/>
              <a:ext cx="1420898" cy="119355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55" idx="6"/>
              <a:endCxn id="162" idx="2"/>
            </p:cNvCxnSpPr>
            <p:nvPr/>
          </p:nvCxnSpPr>
          <p:spPr>
            <a:xfrm>
              <a:off x="7670608" y="2904655"/>
              <a:ext cx="1428318" cy="4345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56" idx="6"/>
              <a:endCxn id="162" idx="2"/>
            </p:cNvCxnSpPr>
            <p:nvPr/>
          </p:nvCxnSpPr>
          <p:spPr>
            <a:xfrm flipV="1">
              <a:off x="7663188" y="3339223"/>
              <a:ext cx="1435738" cy="33497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62" idx="6"/>
              <a:endCxn id="162" idx="2"/>
            </p:cNvCxnSpPr>
            <p:nvPr/>
          </p:nvCxnSpPr>
          <p:spPr>
            <a:xfrm flipV="1">
              <a:off x="7654135" y="3339223"/>
              <a:ext cx="1444791" cy="111206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4131315" y="5317889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1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542717" y="5336048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hidden layer 2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72804" y="4330736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output layer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96286" y="4338685"/>
              <a:ext cx="2081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Karla" charset="0"/>
                  <a:ea typeface="Karla" charset="0"/>
                  <a:cs typeface="Karla" charset="0"/>
                </a:rPr>
                <a:t>input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4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5" y="1117702"/>
            <a:ext cx="11494052" cy="2111143"/>
          </a:xfrm>
        </p:spPr>
        <p:txBody>
          <a:bodyPr/>
          <a:lstStyle/>
          <a:p>
            <a:r>
              <a:rPr lang="en-US" sz="2400" dirty="0"/>
              <a:t>If the step is proportional to the slope then you avoid overshooting the minimum. How?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124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1241BC74-178E-6C48-98BB-1D450BF2A00A}"/>
              </a:ext>
            </a:extLst>
          </p:cNvPr>
          <p:cNvSpPr/>
          <p:nvPr/>
        </p:nvSpPr>
        <p:spPr>
          <a:xfrm>
            <a:off x="2464420" y="2509024"/>
            <a:ext cx="7582829" cy="2408697"/>
          </a:xfrm>
          <a:custGeom>
            <a:avLst/>
            <a:gdLst>
              <a:gd name="connsiteX0" fmla="*/ 0 w 7582829"/>
              <a:gd name="connsiteY0" fmla="*/ 0 h 2408697"/>
              <a:gd name="connsiteX1" fmla="*/ 3479180 w 7582829"/>
              <a:gd name="connsiteY1" fmla="*/ 2408664 h 2408697"/>
              <a:gd name="connsiteX2" fmla="*/ 7582829 w 7582829"/>
              <a:gd name="connsiteY2" fmla="*/ 55756 h 24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82829" h="2408697">
                <a:moveTo>
                  <a:pt x="0" y="0"/>
                </a:moveTo>
                <a:cubicBezTo>
                  <a:pt x="1107687" y="1199685"/>
                  <a:pt x="2215375" y="2399371"/>
                  <a:pt x="3479180" y="2408664"/>
                </a:cubicBezTo>
                <a:cubicBezTo>
                  <a:pt x="4742985" y="2417957"/>
                  <a:pt x="6852424" y="475785"/>
                  <a:pt x="7582829" y="5575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189DE07-A56B-2D47-B75C-536AF030C7E9}"/>
              </a:ext>
            </a:extLst>
          </p:cNvPr>
          <p:cNvSpPr/>
          <p:nvPr/>
        </p:nvSpPr>
        <p:spPr>
          <a:xfrm>
            <a:off x="3412273" y="3502193"/>
            <a:ext cx="89210" cy="6690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E4F5A39-D5E0-7F4D-A22E-F4B2A47D4A2E}"/>
              </a:ext>
            </a:extLst>
          </p:cNvPr>
          <p:cNvCxnSpPr/>
          <p:nvPr/>
        </p:nvCxnSpPr>
        <p:spPr>
          <a:xfrm>
            <a:off x="2159594" y="2287255"/>
            <a:ext cx="2683777" cy="26304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F6F0D03A-CD0F-2742-9002-EABF0F3C29A0}"/>
              </a:ext>
            </a:extLst>
          </p:cNvPr>
          <p:cNvSpPr/>
          <p:nvPr/>
        </p:nvSpPr>
        <p:spPr>
          <a:xfrm>
            <a:off x="4680533" y="4519959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DCB53FC7-FC7F-5D4F-A869-7F7BAEB760D2}"/>
              </a:ext>
            </a:extLst>
          </p:cNvPr>
          <p:cNvCxnSpPr/>
          <p:nvPr/>
        </p:nvCxnSpPr>
        <p:spPr>
          <a:xfrm>
            <a:off x="3501482" y="3883068"/>
            <a:ext cx="2594518" cy="14530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F2F2EB78-58A3-5C4F-9726-4028477828B8}"/>
              </a:ext>
            </a:extLst>
          </p:cNvPr>
          <p:cNvCxnSpPr>
            <a:cxnSpLocks/>
          </p:cNvCxnSpPr>
          <p:nvPr/>
        </p:nvCxnSpPr>
        <p:spPr>
          <a:xfrm flipV="1">
            <a:off x="3501483" y="3542876"/>
            <a:ext cx="1235417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371B9FD7-B908-5946-814C-AA00D0DC97B4}"/>
                  </a:ext>
                </a:extLst>
              </p:cNvPr>
              <p:cNvSpPr/>
              <p:nvPr/>
            </p:nvSpPr>
            <p:spPr>
              <a:xfrm>
                <a:off x="3651595" y="2817251"/>
                <a:ext cx="935191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71B9FD7-B908-5946-814C-AA00D0DC9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95" y="2817251"/>
                <a:ext cx="935191" cy="619913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1CE73A49-3869-8347-ABCE-B4AAED956944}"/>
              </a:ext>
            </a:extLst>
          </p:cNvPr>
          <p:cNvCxnSpPr>
            <a:cxnSpLocks/>
          </p:cNvCxnSpPr>
          <p:nvPr/>
        </p:nvCxnSpPr>
        <p:spPr>
          <a:xfrm flipV="1">
            <a:off x="4736900" y="4579521"/>
            <a:ext cx="835267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46401CB7-B92E-9145-8731-400A7A5C9BBC}"/>
                  </a:ext>
                </a:extLst>
              </p:cNvPr>
              <p:cNvSpPr/>
              <p:nvPr/>
            </p:nvSpPr>
            <p:spPr>
              <a:xfrm>
                <a:off x="4736900" y="3921338"/>
                <a:ext cx="935191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6401CB7-B92E-9145-8731-400A7A5C9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00" y="3921338"/>
                <a:ext cx="935191" cy="619913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xmlns="" id="{C1B29D17-EFA5-1D4F-8EB0-F2FAB5F36CA4}"/>
              </a:ext>
            </a:extLst>
          </p:cNvPr>
          <p:cNvSpPr/>
          <p:nvPr/>
        </p:nvSpPr>
        <p:spPr>
          <a:xfrm>
            <a:off x="5559357" y="4837836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5CB1995A-683C-E14D-9AFE-0ED603843922}"/>
              </a:ext>
            </a:extLst>
          </p:cNvPr>
          <p:cNvCxnSpPr>
            <a:cxnSpLocks/>
          </p:cNvCxnSpPr>
          <p:nvPr/>
        </p:nvCxnSpPr>
        <p:spPr>
          <a:xfrm>
            <a:off x="4416975" y="4722891"/>
            <a:ext cx="2510232" cy="3669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7F08786-6D5D-AC46-A57D-A2E486A7AF01}"/>
              </a:ext>
            </a:extLst>
          </p:cNvPr>
          <p:cNvCxnSpPr>
            <a:cxnSpLocks/>
          </p:cNvCxnSpPr>
          <p:nvPr/>
        </p:nvCxnSpPr>
        <p:spPr>
          <a:xfrm flipV="1">
            <a:off x="5666849" y="4896326"/>
            <a:ext cx="236482" cy="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A88C60A0-43E6-144A-8390-886BA5B45808}"/>
              </a:ext>
            </a:extLst>
          </p:cNvPr>
          <p:cNvSpPr/>
          <p:nvPr/>
        </p:nvSpPr>
        <p:spPr>
          <a:xfrm>
            <a:off x="5895878" y="4856249"/>
            <a:ext cx="112734" cy="1002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F52DC26E-2FC7-A340-BA30-3E7EE22F9869}"/>
                  </a:ext>
                </a:extLst>
              </p:cNvPr>
              <p:cNvSpPr/>
              <p:nvPr/>
            </p:nvSpPr>
            <p:spPr>
              <a:xfrm>
                <a:off x="5584720" y="4184974"/>
                <a:ext cx="935191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2DC26E-2FC7-A340-BA30-3E7EE22F9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720" y="4184974"/>
                <a:ext cx="935191" cy="619913"/>
              </a:xfrm>
              <a:prstGeom prst="rect">
                <a:avLst/>
              </a:prstGeom>
              <a:blipFill>
                <a:blip r:embed="rId4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5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7" grpId="0"/>
      <p:bldP spid="29" grpId="0"/>
      <p:bldP spid="32" grpId="0" animBg="1"/>
      <p:bldP spid="44" grpId="0" animBg="1"/>
      <p:bldP spid="4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9879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9390" y="963273"/>
            <a:ext cx="11737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set some neurons and their connections to zero (i.e. “dropped”)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Prevent overfitting by reducing co-adaptation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Like training many random sub-networks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291C885F-0B4A-5148-82C2-D50DBCCF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3" y="2250810"/>
            <a:ext cx="7558314" cy="40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03EB08-5DBD-324E-A83B-0A5C5B5D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6FB436C6-FBA4-974D-A4B3-83DE739CB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722" y="1847087"/>
            <a:ext cx="5992556" cy="45214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638FBB2-1D00-DC4B-BEDF-0F4BA34F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CA0393-6749-B946-ACB3-1069304FF97E}"/>
              </a:ext>
            </a:extLst>
          </p:cNvPr>
          <p:cNvSpPr txBox="1"/>
          <p:nvPr/>
        </p:nvSpPr>
        <p:spPr>
          <a:xfrm>
            <a:off x="1068254" y="983807"/>
            <a:ext cx="1112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Widely used and highly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Proposed as an alternative to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ensembling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which is too expensive for neural nets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11734" y="6368516"/>
            <a:ext cx="613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Slack-Lato" charset="0"/>
                <a:hlinkClick r:id="rId3"/>
              </a:rPr>
              <a:t>http://jmlr.org/papers/volume15/srivastava14a/srivastava14a.pdf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18754" y="4291024"/>
            <a:ext cx="27786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Test error for different architectures with and without dropout. The networks have 2 to 4 hidden layers each with 1024 to 2048 units.</a:t>
            </a:r>
          </a:p>
        </p:txBody>
      </p:sp>
    </p:spTree>
    <p:extLst>
      <p:ext uri="{BB962C8B-B14F-4D97-AF65-F5344CB8AC3E}">
        <p14:creationId xmlns:p14="http://schemas.microsoft.com/office/powerpoint/2010/main" val="10764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129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14313" y="173355"/>
            <a:ext cx="11856919" cy="5984558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</a:rPr>
              <a:t>MEMES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50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131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95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132</a:t>
            </a:fld>
            <a:endParaRPr lang="en-US"/>
          </a:p>
        </p:txBody>
      </p:sp>
      <p:pic>
        <p:nvPicPr>
          <p:cNvPr id="2050" name="Picture 2" descr="mage result for cute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979715"/>
            <a:ext cx="923925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9ACC5F-B50C-E043-AE37-668A9EA7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</a:t>
            </a:r>
            <a:r>
              <a:rPr lang="en-US" dirty="0" err="1"/>
              <a:t>Gonna</a:t>
            </a:r>
            <a:r>
              <a:rPr lang="en-US" dirty="0"/>
              <a:t> Have a Bad Time…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7992091-6C8B-ED44-8142-FD79DD3A2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375" y="983807"/>
            <a:ext cx="5045249" cy="50452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AA5500-DD8B-484F-8CCB-D9CB32C4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7999" y="3105835"/>
            <a:ext cx="7843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https://</a:t>
            </a:r>
            <a:r>
              <a:rPr lang="en-US" dirty="0" err="1">
                <a:solidFill>
                  <a:srgbClr val="14171A"/>
                </a:solidFill>
                <a:latin typeface="Helvetica Neue" charset="0"/>
                <a:hlinkClick r:id="rId2"/>
              </a:rPr>
              <a:t>twitter.com</a:t>
            </a:r>
            <a:r>
              <a:rPr lang="en-US" dirty="0">
                <a:solidFill>
                  <a:srgbClr val="14171A"/>
                </a:solidFill>
                <a:latin typeface="Helvetica Neue" charset="0"/>
                <a:hlinkClick r:id="rId2"/>
              </a:rPr>
              <a:t>/wdaali999/status/1161973951565881345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63700"/>
            <a:ext cx="6311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time: Lecture 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0113" cy="82241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9174" y="409872"/>
            <a:ext cx="3230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PPppBoost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39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26" y="155276"/>
            <a:ext cx="8627613" cy="60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56" y="1278264"/>
            <a:ext cx="4880488" cy="4880488"/>
          </a:xfrm>
        </p:spPr>
      </p:pic>
    </p:spTree>
    <p:extLst>
      <p:ext uri="{BB962C8B-B14F-4D97-AF65-F5344CB8AC3E}">
        <p14:creationId xmlns:p14="http://schemas.microsoft.com/office/powerpoint/2010/main" val="5899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22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FB84FE-2063-9A46-B2FB-C2B02A29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E4AF0A-C6E7-4F4B-826D-1DBAB18CD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People in every walk of life have long been using interpretable models for differentiating between classes of objects and phenomena: 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148" y="2248930"/>
            <a:ext cx="5134033" cy="39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9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0"/>
            <a:ext cx="5071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15" y="167951"/>
            <a:ext cx="6445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4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9029" y="151186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7 individual</a:t>
            </a:r>
          </a:p>
          <a:p>
            <a:pPr marL="1255713" lvl="3" indent="3203575">
              <a:spcAft>
                <a:spcPts val="110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4323545" y="6240883"/>
            <a:ext cx="4550249" cy="1522140"/>
          </a:xfrm>
          <a:prstGeom prst="rect">
            <a:avLst/>
          </a:prstGeom>
          <a:solidFill>
            <a:srgbClr val="F9F9F9"/>
          </a:solidFill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100"/>
              </a:spcAft>
              <a:buNone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OH or ED forum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77742" y="2070220"/>
            <a:ext cx="3626603" cy="4123382"/>
            <a:chOff x="1534030" y="2088396"/>
            <a:chExt cx="3626603" cy="4123382"/>
          </a:xfrm>
        </p:grpSpPr>
        <p:pic>
          <p:nvPicPr>
            <p:cNvPr id="9" name="Picture 4" descr="mage result for training whe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4030" y="2088396"/>
              <a:ext cx="3626603" cy="3626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130658" y="5842446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HW4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601559" y="2070220"/>
            <a:ext cx="2991780" cy="4139230"/>
            <a:chOff x="7160216" y="2095057"/>
            <a:chExt cx="2991780" cy="4139230"/>
          </a:xfrm>
        </p:grpSpPr>
        <p:pic>
          <p:nvPicPr>
            <p:cNvPr id="1026" name="Picture 2" descr="mage result for taking the training wheel off a bik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" t="-732" r="911" b="-732"/>
            <a:stretch/>
          </p:blipFill>
          <p:spPr bwMode="auto">
            <a:xfrm>
              <a:off x="7160216" y="2095057"/>
              <a:ext cx="2991780" cy="352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330536" y="5864955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HW7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540" y="2205575"/>
            <a:ext cx="3805351" cy="3987669"/>
            <a:chOff x="403540" y="2205575"/>
            <a:chExt cx="3805351" cy="39876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540" y="2205575"/>
              <a:ext cx="3805351" cy="33859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980645" y="5823912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HW1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52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239029" y="1511866"/>
            <a:ext cx="115911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1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 CS109B, STAT 139 </a:t>
            </a:r>
            <a:r>
              <a:rPr lang="mr-I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255713" lvl="3" indent="3203575">
              <a:spcAft>
                <a:spcPts val="110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03" y="2140227"/>
            <a:ext cx="3332351" cy="44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4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81100"/>
            <a:ext cx="8077200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7278" y="6086475"/>
            <a:ext cx="4072747" cy="34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Zeenat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Potia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3473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1668" y="672860"/>
            <a:ext cx="391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Find Me?</a:t>
            </a:r>
            <a:endParaRPr lang="en-US" sz="3200" b="1" cap="small" dirty="0">
              <a:solidFill>
                <a:srgbClr val="C00000"/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0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735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</a:t>
                </a:r>
                <a:r>
                  <a:rPr lang="en-US" sz="2400" dirty="0" smtClean="0"/>
                  <a:t>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 </a:t>
                </a:r>
                <a:r>
                  <a:rPr lang="en-US" sz="2400" dirty="0"/>
                  <a:t>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06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8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01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4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5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2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7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81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44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37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38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2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FE446D22-A807-1A44-A630-F0243851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17" y="150916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00" y="264361"/>
            <a:ext cx="11493416" cy="767276"/>
          </a:xfrm>
        </p:spPr>
        <p:txBody>
          <a:bodyPr/>
          <a:lstStyle/>
          <a:p>
            <a:r>
              <a:rPr lang="en-US" dirty="0"/>
              <a:t>Simple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8066" y="637888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0170" y="637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8D39162-75B0-0D4E-BD90-7F73BB12168F}"/>
              </a:ext>
            </a:extLst>
          </p:cNvPr>
          <p:cNvGrpSpPr/>
          <p:nvPr/>
        </p:nvGrpSpPr>
        <p:grpSpPr>
          <a:xfrm>
            <a:off x="7415886" y="199640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74" t="-3165" b="-6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xmlns="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="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61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8CF77CA-E6D2-0C4D-B979-24ED101EC170}"/>
              </a:ext>
            </a:extLst>
          </p:cNvPr>
          <p:cNvGrpSpPr/>
          <p:nvPr/>
        </p:nvGrpSpPr>
        <p:grpSpPr>
          <a:xfrm>
            <a:off x="7206836" y="3461251"/>
            <a:ext cx="3908903" cy="1374497"/>
            <a:chOff x="7219028" y="3413421"/>
            <a:chExt cx="3908903" cy="1374497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532484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952" t="-6250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563" r="-14474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F040EF2-ACF6-A745-887C-84FC55FB1159}"/>
              </a:ext>
            </a:extLst>
          </p:cNvPr>
          <p:cNvGrpSpPr/>
          <p:nvPr/>
        </p:nvGrpSpPr>
        <p:grpSpPr>
          <a:xfrm>
            <a:off x="5495723" y="274759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="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16" t="-3000" r="-2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784887" y="3139592"/>
            <a:ext cx="3898431" cy="1831009"/>
            <a:chOff x="7797079" y="3091762"/>
            <a:chExt cx="3898431" cy="183100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1D6B86BF-BE0F-2948-BBC2-5B8DF7A859C2}"/>
                </a:ext>
              </a:extLst>
            </p:cNvPr>
            <p:cNvGrpSpPr/>
            <p:nvPr/>
          </p:nvGrpSpPr>
          <p:grpSpPr>
            <a:xfrm>
              <a:off x="8104340" y="3424027"/>
              <a:ext cx="3591170" cy="1498744"/>
              <a:chOff x="8104340" y="3424027"/>
              <a:chExt cx="3591170" cy="1498744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nearest neighbor,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1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69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37" y="1497252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5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49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71B87EC-F8C9-904F-817D-FDFFDD5C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Do the same for “all”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′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𝑠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74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3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Methods of regularization: </a:t>
            </a:r>
          </a:p>
          <a:p>
            <a:pPr algn="ctr"/>
            <a:r>
              <a:rPr lang="en-US" b="1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50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1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models: 20 data points per line 2000 simulations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Poly 10 degree models : </a:t>
            </a:r>
            <a:r>
              <a:rPr lang="en-US" sz="2800" dirty="0"/>
              <a:t>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85DFFF8-EA9A-AE4A-8D11-94D2F20D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the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8D39162-75B0-0D4E-BD90-7F73BB12168F}"/>
              </a:ext>
            </a:extLst>
          </p:cNvPr>
          <p:cNvGrpSpPr/>
          <p:nvPr/>
        </p:nvGrpSpPr>
        <p:grpSpPr>
          <a:xfrm>
            <a:off x="7428078" y="194857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74" t="-3165" b="-5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xmlns="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="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61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8CF77CA-E6D2-0C4D-B979-24ED101EC170}"/>
              </a:ext>
            </a:extLst>
          </p:cNvPr>
          <p:cNvGrpSpPr/>
          <p:nvPr/>
        </p:nvGrpSpPr>
        <p:grpSpPr>
          <a:xfrm>
            <a:off x="7210402" y="3192493"/>
            <a:ext cx="4505647" cy="1825367"/>
            <a:chOff x="7210402" y="3192493"/>
            <a:chExt cx="4505647" cy="1825367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241396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2486" y="4534394"/>
                  <a:ext cx="2243563" cy="4834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  <a:ea typeface="Karla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Karl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ea typeface="Karl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4534394"/>
                  <a:ext cx="2243563" cy="48346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46" t="-79747" r="-1195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="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563" r="-1315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9F040EF2-ACF6-A745-887C-84FC55FB1159}"/>
              </a:ext>
            </a:extLst>
          </p:cNvPr>
          <p:cNvGrpSpPr/>
          <p:nvPr/>
        </p:nvGrpSpPr>
        <p:grpSpPr>
          <a:xfrm>
            <a:off x="5507915" y="269976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="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2616" t="-3000" r="-2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454592" y="2855245"/>
            <a:ext cx="5445382" cy="2092987"/>
            <a:chOff x="6454592" y="2855245"/>
            <a:chExt cx="5445382" cy="20929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1D6B86BF-BE0F-2948-BBC2-5B8DF7A859C2}"/>
                </a:ext>
              </a:extLst>
            </p:cNvPr>
            <p:cNvGrpSpPr/>
            <p:nvPr/>
          </p:nvGrpSpPr>
          <p:grpSpPr>
            <a:xfrm>
              <a:off x="8104340" y="3444807"/>
              <a:ext cx="3795634" cy="1503425"/>
              <a:chOff x="8104340" y="3444807"/>
              <a:chExt cx="3795634" cy="1503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3444807"/>
                    <a:ext cx="2427488" cy="15034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k-nearest neighbors,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3444807"/>
                    <a:ext cx="2427488" cy="150342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2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Freeform 26"/>
            <p:cNvSpPr/>
            <p:nvPr/>
          </p:nvSpPr>
          <p:spPr>
            <a:xfrm>
              <a:off x="6454592" y="2855245"/>
              <a:ext cx="375781" cy="426229"/>
            </a:xfrm>
            <a:custGeom>
              <a:avLst/>
              <a:gdLst>
                <a:gd name="connsiteX0" fmla="*/ 162838 w 375781"/>
                <a:gd name="connsiteY0" fmla="*/ 344 h 426229"/>
                <a:gd name="connsiteX1" fmla="*/ 25052 w 375781"/>
                <a:gd name="connsiteY1" fmla="*/ 37922 h 426229"/>
                <a:gd name="connsiteX2" fmla="*/ 0 w 375781"/>
                <a:gd name="connsiteY2" fmla="*/ 75500 h 426229"/>
                <a:gd name="connsiteX3" fmla="*/ 37578 w 375781"/>
                <a:gd name="connsiteY3" fmla="*/ 313494 h 426229"/>
                <a:gd name="connsiteX4" fmla="*/ 75156 w 375781"/>
                <a:gd name="connsiteY4" fmla="*/ 351072 h 426229"/>
                <a:gd name="connsiteX5" fmla="*/ 100208 w 375781"/>
                <a:gd name="connsiteY5" fmla="*/ 388650 h 426229"/>
                <a:gd name="connsiteX6" fmla="*/ 137786 w 375781"/>
                <a:gd name="connsiteY6" fmla="*/ 401177 h 426229"/>
                <a:gd name="connsiteX7" fmla="*/ 187890 w 375781"/>
                <a:gd name="connsiteY7" fmla="*/ 426229 h 426229"/>
                <a:gd name="connsiteX8" fmla="*/ 338202 w 375781"/>
                <a:gd name="connsiteY8" fmla="*/ 388650 h 426229"/>
                <a:gd name="connsiteX9" fmla="*/ 350728 w 375781"/>
                <a:gd name="connsiteY9" fmla="*/ 351072 h 426229"/>
                <a:gd name="connsiteX10" fmla="*/ 375781 w 375781"/>
                <a:gd name="connsiteY10" fmla="*/ 313494 h 426229"/>
                <a:gd name="connsiteX11" fmla="*/ 363255 w 375781"/>
                <a:gd name="connsiteY11" fmla="*/ 225812 h 426229"/>
                <a:gd name="connsiteX12" fmla="*/ 250520 w 375781"/>
                <a:gd name="connsiteY12" fmla="*/ 125604 h 426229"/>
                <a:gd name="connsiteX13" fmla="*/ 187890 w 375781"/>
                <a:gd name="connsiteY13" fmla="*/ 62974 h 426229"/>
                <a:gd name="connsiteX14" fmla="*/ 162838 w 375781"/>
                <a:gd name="connsiteY14" fmla="*/ 344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5781" h="426229">
                  <a:moveTo>
                    <a:pt x="162838" y="344"/>
                  </a:moveTo>
                  <a:cubicBezTo>
                    <a:pt x="135698" y="-3831"/>
                    <a:pt x="37235" y="31153"/>
                    <a:pt x="25052" y="37922"/>
                  </a:cubicBezTo>
                  <a:cubicBezTo>
                    <a:pt x="11892" y="45233"/>
                    <a:pt x="8351" y="62974"/>
                    <a:pt x="0" y="75500"/>
                  </a:cubicBezTo>
                  <a:cubicBezTo>
                    <a:pt x="5272" y="149302"/>
                    <a:pt x="-5841" y="244024"/>
                    <a:pt x="37578" y="313494"/>
                  </a:cubicBezTo>
                  <a:cubicBezTo>
                    <a:pt x="46967" y="328516"/>
                    <a:pt x="63815" y="337463"/>
                    <a:pt x="75156" y="351072"/>
                  </a:cubicBezTo>
                  <a:cubicBezTo>
                    <a:pt x="84794" y="362637"/>
                    <a:pt x="88453" y="379245"/>
                    <a:pt x="100208" y="388650"/>
                  </a:cubicBezTo>
                  <a:cubicBezTo>
                    <a:pt x="110518" y="396898"/>
                    <a:pt x="125650" y="395976"/>
                    <a:pt x="137786" y="401177"/>
                  </a:cubicBezTo>
                  <a:cubicBezTo>
                    <a:pt x="154949" y="408533"/>
                    <a:pt x="171189" y="417878"/>
                    <a:pt x="187890" y="426229"/>
                  </a:cubicBezTo>
                  <a:cubicBezTo>
                    <a:pt x="223998" y="421716"/>
                    <a:pt x="303824" y="423029"/>
                    <a:pt x="338202" y="388650"/>
                  </a:cubicBezTo>
                  <a:cubicBezTo>
                    <a:pt x="347538" y="379314"/>
                    <a:pt x="344823" y="362882"/>
                    <a:pt x="350728" y="351072"/>
                  </a:cubicBezTo>
                  <a:cubicBezTo>
                    <a:pt x="357461" y="337607"/>
                    <a:pt x="367430" y="326020"/>
                    <a:pt x="375781" y="313494"/>
                  </a:cubicBezTo>
                  <a:cubicBezTo>
                    <a:pt x="371606" y="284267"/>
                    <a:pt x="376459" y="252219"/>
                    <a:pt x="363255" y="225812"/>
                  </a:cubicBezTo>
                  <a:cubicBezTo>
                    <a:pt x="337190" y="173683"/>
                    <a:pt x="287949" y="163033"/>
                    <a:pt x="250520" y="125604"/>
                  </a:cubicBezTo>
                  <a:cubicBezTo>
                    <a:pt x="167013" y="42097"/>
                    <a:pt x="288098" y="129779"/>
                    <a:pt x="187890" y="62974"/>
                  </a:cubicBezTo>
                  <a:cubicBezTo>
                    <a:pt x="174044" y="21435"/>
                    <a:pt x="189978" y="4519"/>
                    <a:pt x="162838" y="344"/>
                  </a:cubicBezTo>
                  <a:close/>
                </a:path>
              </a:pathLst>
            </a:cu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4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0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Methods of regularization: </a:t>
            </a:r>
          </a:p>
          <a:p>
            <a:pPr algn="ctr"/>
            <a:r>
              <a:rPr lang="en-US" b="1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65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6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66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Intuition Behind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Top PCA components capture the most of amount of variation (interesting features) of the data. </a:t>
            </a:r>
          </a:p>
          <a:p>
            <a:r>
              <a:rPr lang="en-US" dirty="0"/>
              <a:t>Each component is a linear combination of the original predictors - we visualize them as vectors in the feature space.</a:t>
            </a:r>
          </a:p>
          <a:p>
            <a:endParaRPr lang="en-US" dirty="0"/>
          </a:p>
        </p:txBody>
      </p:sp>
      <p:pic>
        <p:nvPicPr>
          <p:cNvPr id="25601" name="Picture 1" descr="page17image3819904">
            <a:extLst>
              <a:ext uri="{FF2B5EF4-FFF2-40B4-BE49-F238E27FC236}">
                <a16:creationId xmlns:a16="http://schemas.microsoft.com/office/drawing/2014/main" xmlns="" id="{D56F5ECF-BE71-4642-8439-7AAFDD0E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1164" y="3203347"/>
            <a:ext cx="3006436" cy="29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4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Intuition Behind PCA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Transforming our observed data means projecting our dataset onto the space defined by the top </a:t>
            </a:r>
            <a:r>
              <a:rPr lang="en-US" i="1" dirty="0"/>
              <a:t>m</a:t>
            </a:r>
            <a:r>
              <a:rPr lang="en-US" dirty="0"/>
              <a:t> PCA components, these components are our new predictors.</a:t>
            </a:r>
          </a:p>
        </p:txBody>
      </p:sp>
      <p:pic>
        <p:nvPicPr>
          <p:cNvPr id="24577" name="Picture 1" descr="page18image3838720">
            <a:extLst>
              <a:ext uri="{FF2B5EF4-FFF2-40B4-BE49-F238E27FC236}">
                <a16:creationId xmlns:a16="http://schemas.microsoft.com/office/drawing/2014/main" xmlns="" id="{2CEFA50B-3A72-0844-AD41-61051C60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519" y="2615609"/>
            <a:ext cx="3589514" cy="358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983807"/>
                <a:ext cx="10327008" cy="5569393"/>
              </a:xfrm>
            </p:spPr>
            <p:txBody>
              <a:bodyPr/>
              <a:lstStyle/>
              <a:p>
                <a:r>
                  <a:rPr lang="en-US" sz="2400" dirty="0"/>
                  <a:t>One way to reduce the dimensions of the feature space is to create a new, smaller set of predictors by taking linear combinations of the original predictors.</a:t>
                </a:r>
              </a:p>
              <a:p>
                <a:r>
                  <a:rPr lang="en-US" sz="2400" dirty="0"/>
                  <a:t>We choose </a:t>
                </a:r>
                <a:r>
                  <a:rPr lang="en-US" sz="2400" i="1" dirty="0"/>
                  <a:t>Z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, </a:t>
                </a:r>
                <a:r>
                  <a:rPr lang="en-US" sz="2400" i="1" dirty="0"/>
                  <a:t>Z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,…, </a:t>
                </a:r>
                <a:r>
                  <a:rPr lang="en-US" sz="2400" i="1" dirty="0" err="1"/>
                  <a:t>Z</a:t>
                </a:r>
                <a:r>
                  <a:rPr lang="en-US" sz="2400" i="1" baseline="-25000" dirty="0" err="1"/>
                  <a:t>m</a:t>
                </a:r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where each </a:t>
                </a:r>
                <a:r>
                  <a:rPr lang="en-US" sz="2400" i="1" dirty="0"/>
                  <a:t>Z</a:t>
                </a:r>
                <a:r>
                  <a:rPr lang="en-US" sz="2400" i="1" baseline="-25000" dirty="0"/>
                  <a:t>i</a:t>
                </a:r>
                <a:r>
                  <a:rPr lang="en-US" sz="2400" dirty="0"/>
                  <a:t> is a linear combination of the original </a:t>
                </a:r>
                <a:r>
                  <a:rPr lang="en-US" sz="2400" i="1" dirty="0"/>
                  <a:t>p</a:t>
                </a:r>
                <a:r>
                  <a:rPr lang="en-US" sz="2400" dirty="0"/>
                  <a:t> predictors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fixed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2400" dirty="0"/>
                  <a:t>.  Then we can build a linear regression regression model using the new predictors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  <a:p>
                <a:endParaRPr lang="en-US" sz="1200" dirty="0"/>
              </a:p>
              <a:p>
                <a:r>
                  <a:rPr lang="en-US" sz="2400" dirty="0"/>
                  <a:t>Notice that this model has a smaller number (</a:t>
                </a:r>
                <a:r>
                  <a:rPr lang="en-US" sz="2400" i="1" dirty="0"/>
                  <a:t>m</a:t>
                </a:r>
                <a:r>
                  <a:rPr lang="en-US" sz="2400" dirty="0"/>
                  <a:t>+1 &lt; </a:t>
                </a:r>
                <a:r>
                  <a:rPr lang="en-US" sz="2400" i="1" dirty="0"/>
                  <a:t>p</a:t>
                </a:r>
                <a:r>
                  <a:rPr lang="en-US" sz="2400" dirty="0"/>
                  <a:t>+1) of parameters.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983807"/>
                <a:ext cx="10327008" cy="5569393"/>
              </a:xfrm>
              <a:blipFill>
                <a:blip r:embed="rId2"/>
                <a:stretch>
                  <a:fillRect l="-860" t="-682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03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behind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</p:spPr>
            <p:txBody>
              <a:bodyPr/>
              <a:lstStyle/>
              <a:p>
                <a:r>
                  <a:rPr lang="en-US" dirty="0"/>
                  <a:t>PCA is a well-known result from linear algebra.  Let </a:t>
                </a:r>
                <a:r>
                  <a:rPr lang="en-US" b="1" dirty="0"/>
                  <a:t>Z</a:t>
                </a:r>
                <a:r>
                  <a:rPr lang="en-US" dirty="0"/>
                  <a:t> be the </a:t>
                </a:r>
                <a:r>
                  <a:rPr lang="en-US" i="1" dirty="0"/>
                  <a:t>n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consisting of columns </a:t>
                </a:r>
                <a:r>
                  <a:rPr lang="en-US" i="1" dirty="0"/>
                  <a:t>Z</a:t>
                </a:r>
                <a:r>
                  <a:rPr lang="en-US" baseline="-25000" dirty="0"/>
                  <a:t>1</a:t>
                </a:r>
                <a:r>
                  <a:rPr lang="en-US" dirty="0"/>
                  <a:t>,…, </a:t>
                </a:r>
                <a:r>
                  <a:rPr lang="en-US" i="1" dirty="0" err="1"/>
                  <a:t>Z</a:t>
                </a:r>
                <a:r>
                  <a:rPr lang="en-US" i="1" baseline="-25000" dirty="0" err="1"/>
                  <a:t>p</a:t>
                </a:r>
                <a:r>
                  <a:rPr lang="en-US" i="1" baseline="-25000" dirty="0"/>
                  <a:t> </a:t>
                </a:r>
                <a:r>
                  <a:rPr lang="en-US" dirty="0"/>
                  <a:t>(the resulting PCA vectors), </a:t>
                </a:r>
                <a:r>
                  <a:rPr lang="en-US" b="1" dirty="0"/>
                  <a:t>X</a:t>
                </a:r>
                <a:r>
                  <a:rPr lang="en-US" dirty="0"/>
                  <a:t> be the </a:t>
                </a:r>
                <a:r>
                  <a:rPr lang="en-US" i="1" dirty="0"/>
                  <a:t>n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of </a:t>
                </a:r>
                <a:r>
                  <a:rPr lang="en-US" i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,…,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p</a:t>
                </a:r>
                <a:r>
                  <a:rPr lang="en-US" i="1" baseline="-25000" dirty="0"/>
                  <a:t> </a:t>
                </a:r>
                <a:r>
                  <a:rPr lang="en-US" dirty="0"/>
                  <a:t>of the original data variables (each standardized to have mean zero and variance one, and without the intercept), and let </a:t>
                </a:r>
                <a:r>
                  <a:rPr lang="en-US" b="1" dirty="0"/>
                  <a:t>W</a:t>
                </a:r>
                <a:r>
                  <a:rPr lang="en-US" dirty="0"/>
                  <a:t> be the </a:t>
                </a:r>
                <a:r>
                  <a:rPr lang="en-US" i="1" dirty="0"/>
                  <a:t>p </a:t>
                </a:r>
                <a:r>
                  <a:rPr lang="en-US" dirty="0"/>
                  <a:t>x</a:t>
                </a:r>
                <a:r>
                  <a:rPr lang="en-US" i="1" dirty="0"/>
                  <a:t> p</a:t>
                </a:r>
                <a:r>
                  <a:rPr lang="en-US" dirty="0"/>
                  <a:t> matrix whose columns are the eigenvectors of the square matrix </a:t>
                </a:r>
                <a:r>
                  <a:rPr lang="en-US" b="1" dirty="0"/>
                  <a:t>X</a:t>
                </a:r>
                <a14:m>
                  <m:oMath xmlns:m="http://schemas.openxmlformats.org/officeDocument/2006/math"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1" dirty="0"/>
                  <a:t>X</a:t>
                </a:r>
                <a:r>
                  <a:rPr lang="en-US" dirty="0"/>
                  <a:t>, then:</a:t>
                </a:r>
              </a:p>
              <a:p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  <a:blipFill>
                <a:blip r:embed="rId2"/>
                <a:stretch>
                  <a:fillRect l="-1229" t="-1179" r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5CB5E0-F1E8-F548-8DA0-29FEA7F1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19" y="4384386"/>
            <a:ext cx="393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74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6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6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77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1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631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try different k-models on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17582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>
                <a:blip r:embed="rId2"/>
                <a:stretch>
                  <a:fillRect t="-139326" b="-19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60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11" y="1019332"/>
            <a:ext cx="8171536" cy="459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5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2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6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87</a:t>
            </a:fld>
            <a:endParaRPr lang="en-US"/>
          </a:p>
        </p:txBody>
      </p:sp>
      <p:pic>
        <p:nvPicPr>
          <p:cNvPr id="1028" name="Picture 4" descr="andas Basics – THE LITTLE STEPS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"/>
            <a:ext cx="12472416" cy="67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4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88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89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8DBDE3-6B97-314D-B65B-37456DCA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755900"/>
            <a:ext cx="27940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251"/>
            <a:ext cx="12192000" cy="88058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/>
          <a:p>
            <a:pPr algn="justLow">
              <a:spcBef>
                <a:spcPts val="22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k-Nearest Neighbors -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kNN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4699" y="1413966"/>
                <a:ext cx="1068260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a fixed a value of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 predicted response for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 is the average of the observed response of the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-closest observations: </a:t>
                </a: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are the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observations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(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similar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refers to a notion of distance between predictors).</a:t>
                </a: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" y="1413966"/>
                <a:ext cx="10682602" cy="4401205"/>
              </a:xfrm>
              <a:prstGeom prst="rect">
                <a:avLst/>
              </a:prstGeom>
              <a:blipFill rotWithShape="0">
                <a:blip r:embed="rId4"/>
                <a:stretch>
                  <a:fillRect l="-1199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7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03793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7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116185"/>
            <a:ext cx="34883" cy="277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90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https://miro.medium.com/max/3506/1*o_CO_8Plpi2Ac3s-Gs5IQ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97325" cy="118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9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91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92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93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10" name="Picture 2" descr="https://miro.medium.com/max/3506/1*9gFze6fk9EHcm1bgJsmgF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97325" cy="118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1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94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Matplotlib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95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Matplotlib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80" b="1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="" xmlns:a16="http://schemas.microsoft.com/office/drawing/2014/main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="" xmlns:a16="http://schemas.microsoft.com/office/drawing/2014/main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="" xmlns:a16="http://schemas.microsoft.com/office/drawing/2014/main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="" xmlns:a16="http://schemas.microsoft.com/office/drawing/2014/main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="" xmlns:a16="http://schemas.microsoft.com/office/drawing/2014/main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="" xmlns:a16="http://schemas.microsoft.com/office/drawing/2014/main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="" xmlns:a16="http://schemas.microsoft.com/office/drawing/2014/main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="" xmlns:a16="http://schemas.microsoft.com/office/drawing/2014/main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="" xmlns:a16="http://schemas.microsoft.com/office/drawing/2014/main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="" xmlns:a16="http://schemas.microsoft.com/office/drawing/2014/main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="" xmlns:a16="http://schemas.microsoft.com/office/drawing/2014/main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="" xmlns:a16="http://schemas.microsoft.com/office/drawing/2014/main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="" xmlns:a16="http://schemas.microsoft.com/office/drawing/2014/main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="" xmlns:a16="http://schemas.microsoft.com/office/drawing/2014/main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="" xmlns:a16="http://schemas.microsoft.com/office/drawing/2014/main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="" xmlns:a16="http://schemas.microsoft.com/office/drawing/2014/main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="" xmlns:a16="http://schemas.microsoft.com/office/drawing/2014/main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="" xmlns:a16="http://schemas.microsoft.com/office/drawing/2014/main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="" xmlns:a16="http://schemas.microsoft.com/office/drawing/2014/main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="" xmlns:a16="http://schemas.microsoft.com/office/drawing/2014/main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="" xmlns:a16="http://schemas.microsoft.com/office/drawing/2014/main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="" xmlns:a16="http://schemas.microsoft.com/office/drawing/2014/main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="" xmlns:a16="http://schemas.microsoft.com/office/drawing/2014/main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96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="" xmlns:a16="http://schemas.microsoft.com/office/drawing/2014/main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https://miro.medium.com/max/3506/1*ykxp7OpgBXbRRHgjzSke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697325" cy="118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9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97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60347" y="3114831"/>
            <a:ext cx="2243137" cy="12858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Regression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88005" y="1384303"/>
            <a:ext cx="2100077" cy="8737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Statistical Learning</a:t>
            </a:r>
          </a:p>
        </p:txBody>
      </p:sp>
      <p:sp>
        <p:nvSpPr>
          <p:cNvPr id="5" name="Oval 4"/>
          <p:cNvSpPr/>
          <p:nvPr/>
        </p:nvSpPr>
        <p:spPr>
          <a:xfrm>
            <a:off x="33213" y="87443"/>
            <a:ext cx="2243136" cy="13917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Uncertainty in model and prediction </a:t>
            </a:r>
          </a:p>
        </p:txBody>
      </p:sp>
      <p:sp>
        <p:nvSpPr>
          <p:cNvPr id="6" name="Oval 5"/>
          <p:cNvSpPr/>
          <p:nvPr/>
        </p:nvSpPr>
        <p:spPr>
          <a:xfrm>
            <a:off x="2323617" y="56594"/>
            <a:ext cx="1590663" cy="9354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 validation </a:t>
            </a:r>
          </a:p>
        </p:txBody>
      </p:sp>
      <p:sp>
        <p:nvSpPr>
          <p:cNvPr id="8" name="Oval 7"/>
          <p:cNvSpPr/>
          <p:nvPr/>
        </p:nvSpPr>
        <p:spPr>
          <a:xfrm>
            <a:off x="3982140" y="51882"/>
            <a:ext cx="1945717" cy="1035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Overfitting: Variance &amp; Bias</a:t>
            </a:r>
          </a:p>
        </p:txBody>
      </p:sp>
      <p:sp>
        <p:nvSpPr>
          <p:cNvPr id="9" name="Oval 8"/>
          <p:cNvSpPr/>
          <p:nvPr/>
        </p:nvSpPr>
        <p:spPr>
          <a:xfrm>
            <a:off x="28604" y="1669990"/>
            <a:ext cx="2270831" cy="145904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Methods of regularization: </a:t>
            </a:r>
          </a:p>
          <a:p>
            <a:pPr algn="ctr"/>
            <a:r>
              <a:rPr lang="en-US" dirty="0"/>
              <a:t>Lasso and Ridge</a:t>
            </a:r>
          </a:p>
        </p:txBody>
      </p:sp>
      <p:sp>
        <p:nvSpPr>
          <p:cNvPr id="11" name="Oval 10"/>
          <p:cNvSpPr/>
          <p:nvPr/>
        </p:nvSpPr>
        <p:spPr>
          <a:xfrm>
            <a:off x="6452013" y="3129036"/>
            <a:ext cx="2243136" cy="12858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Classification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41544" y="1070817"/>
            <a:ext cx="2243136" cy="12042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&amp; dimensionality reduction </a:t>
            </a:r>
          </a:p>
        </p:txBody>
      </p:sp>
      <p:sp>
        <p:nvSpPr>
          <p:cNvPr id="13" name="Oval 12"/>
          <p:cNvSpPr/>
          <p:nvPr/>
        </p:nvSpPr>
        <p:spPr>
          <a:xfrm>
            <a:off x="6996746" y="116198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Pandas</a:t>
            </a:r>
          </a:p>
        </p:txBody>
      </p:sp>
      <p:sp>
        <p:nvSpPr>
          <p:cNvPr id="14" name="Oval 13"/>
          <p:cNvSpPr/>
          <p:nvPr/>
        </p:nvSpPr>
        <p:spPr>
          <a:xfrm>
            <a:off x="10346159" y="1441046"/>
            <a:ext cx="1725073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9976001" y="283332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16" name="Oval 15"/>
          <p:cNvSpPr/>
          <p:nvPr/>
        </p:nvSpPr>
        <p:spPr>
          <a:xfrm>
            <a:off x="8464367" y="64801"/>
            <a:ext cx="1232694" cy="99998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</a:t>
            </a:r>
          </a:p>
        </p:txBody>
      </p:sp>
      <p:sp>
        <p:nvSpPr>
          <p:cNvPr id="17" name="Oval 16"/>
          <p:cNvSpPr/>
          <p:nvPr/>
        </p:nvSpPr>
        <p:spPr>
          <a:xfrm>
            <a:off x="3289472" y="5333098"/>
            <a:ext cx="1585512" cy="9813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Trees </a:t>
            </a:r>
          </a:p>
        </p:txBody>
      </p:sp>
      <p:sp>
        <p:nvSpPr>
          <p:cNvPr id="18" name="Oval 17"/>
          <p:cNvSpPr/>
          <p:nvPr/>
        </p:nvSpPr>
        <p:spPr>
          <a:xfrm>
            <a:off x="6780825" y="5290081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Neural Networks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D990E1-A7CA-0F4F-AF97-90CFC8B3CBD1}"/>
              </a:ext>
            </a:extLst>
          </p:cNvPr>
          <p:cNvCxnSpPr>
            <a:stCxn id="4" idx="4"/>
            <a:endCxn id="3" idx="0"/>
          </p:cNvCxnSpPr>
          <p:nvPr/>
        </p:nvCxnSpPr>
        <p:spPr>
          <a:xfrm>
            <a:off x="3438044" y="2258063"/>
            <a:ext cx="643872" cy="856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16F65D8-F975-9C45-9593-5CAD330BB5F3}"/>
              </a:ext>
            </a:extLst>
          </p:cNvPr>
          <p:cNvCxnSpPr>
            <a:cxnSpLocks/>
            <a:stCxn id="9" idx="7"/>
            <a:endCxn id="4" idx="2"/>
          </p:cNvCxnSpPr>
          <p:nvPr/>
        </p:nvCxnSpPr>
        <p:spPr>
          <a:xfrm flipV="1">
            <a:off x="1966879" y="1821183"/>
            <a:ext cx="421126" cy="62479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F8215BB-1081-BF48-9C2C-8CDC7EB1BC8E}"/>
              </a:ext>
            </a:extLst>
          </p:cNvPr>
          <p:cNvCxnSpPr>
            <a:stCxn id="5" idx="5"/>
            <a:endCxn id="4" idx="1"/>
          </p:cNvCxnSpPr>
          <p:nvPr/>
        </p:nvCxnSpPr>
        <p:spPr>
          <a:xfrm>
            <a:off x="1947849" y="1275390"/>
            <a:ext cx="747705" cy="236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xmlns="" id="{B939EBDE-7FA4-A541-B7A1-6336F218904F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4180533" y="2130104"/>
            <a:ext cx="2599980" cy="1187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A38CC41-BBC0-1A45-8387-073322E012D7}"/>
              </a:ext>
            </a:extLst>
          </p:cNvPr>
          <p:cNvSpPr/>
          <p:nvPr/>
        </p:nvSpPr>
        <p:spPr>
          <a:xfrm>
            <a:off x="8064278" y="1393826"/>
            <a:ext cx="1841957" cy="109442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Computing Tools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xmlns="" id="{FB03051D-FEF4-B940-AB8B-AF6588B32FE1}"/>
              </a:ext>
            </a:extLst>
          </p:cNvPr>
          <p:cNvCxnSpPr>
            <a:cxnSpLocks/>
            <a:stCxn id="125" idx="4"/>
            <a:endCxn id="11" idx="7"/>
          </p:cNvCxnSpPr>
          <p:nvPr/>
        </p:nvCxnSpPr>
        <p:spPr>
          <a:xfrm flipH="1">
            <a:off x="8366649" y="2488255"/>
            <a:ext cx="618608" cy="829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xmlns="" id="{BB4F7C73-0600-E04A-AF6F-3A111757D58B}"/>
              </a:ext>
            </a:extLst>
          </p:cNvPr>
          <p:cNvCxnSpPr>
            <a:cxnSpLocks/>
            <a:stCxn id="125" idx="3"/>
            <a:endCxn id="3" idx="7"/>
          </p:cNvCxnSpPr>
          <p:nvPr/>
        </p:nvCxnSpPr>
        <p:spPr>
          <a:xfrm flipH="1">
            <a:off x="4874984" y="2327980"/>
            <a:ext cx="3459042" cy="975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xmlns="" id="{9CB367A1-32AB-F74A-B554-7059449FADB0}"/>
              </a:ext>
            </a:extLst>
          </p:cNvPr>
          <p:cNvCxnSpPr>
            <a:cxnSpLocks/>
            <a:stCxn id="6" idx="4"/>
            <a:endCxn id="4" idx="0"/>
          </p:cNvCxnSpPr>
          <p:nvPr/>
        </p:nvCxnSpPr>
        <p:spPr>
          <a:xfrm>
            <a:off x="3118949" y="992052"/>
            <a:ext cx="319095" cy="39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xmlns="" id="{2408E805-EEE6-7F43-8E85-F4F6D7B857C4}"/>
              </a:ext>
            </a:extLst>
          </p:cNvPr>
          <p:cNvCxnSpPr>
            <a:cxnSpLocks/>
            <a:stCxn id="8" idx="3"/>
            <a:endCxn id="4" idx="7"/>
          </p:cNvCxnSpPr>
          <p:nvPr/>
        </p:nvCxnSpPr>
        <p:spPr>
          <a:xfrm flipH="1">
            <a:off x="4180533" y="935778"/>
            <a:ext cx="86551" cy="576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22BE1F98-14F0-BD4F-8974-3A2C438F7347}"/>
              </a:ext>
            </a:extLst>
          </p:cNvPr>
          <p:cNvCxnSpPr>
            <a:cxnSpLocks/>
            <a:stCxn id="12" idx="2"/>
            <a:endCxn id="4" idx="6"/>
          </p:cNvCxnSpPr>
          <p:nvPr/>
        </p:nvCxnSpPr>
        <p:spPr>
          <a:xfrm flipH="1">
            <a:off x="4488082" y="1672936"/>
            <a:ext cx="353462" cy="148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xmlns="" id="{43DE0FB5-605B-2442-BDB4-500DA3357F55}"/>
              </a:ext>
            </a:extLst>
          </p:cNvPr>
          <p:cNvCxnSpPr>
            <a:cxnSpLocks/>
            <a:stCxn id="13" idx="5"/>
            <a:endCxn id="125" idx="1"/>
          </p:cNvCxnSpPr>
          <p:nvPr/>
        </p:nvCxnSpPr>
        <p:spPr>
          <a:xfrm>
            <a:off x="8048916" y="969740"/>
            <a:ext cx="285110" cy="58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xmlns="" id="{766B88F7-4A2B-604B-B9CF-75C53F53BF8C}"/>
              </a:ext>
            </a:extLst>
          </p:cNvPr>
          <p:cNvCxnSpPr>
            <a:cxnSpLocks/>
            <a:stCxn id="16" idx="4"/>
            <a:endCxn id="125" idx="0"/>
          </p:cNvCxnSpPr>
          <p:nvPr/>
        </p:nvCxnSpPr>
        <p:spPr>
          <a:xfrm flipH="1">
            <a:off x="8985257" y="1064788"/>
            <a:ext cx="95457" cy="329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xmlns="" id="{1C180F75-A22F-E249-AAE3-A299EE4957A2}"/>
              </a:ext>
            </a:extLst>
          </p:cNvPr>
          <p:cNvCxnSpPr>
            <a:cxnSpLocks/>
            <a:stCxn id="15" idx="3"/>
            <a:endCxn id="125" idx="7"/>
          </p:cNvCxnSpPr>
          <p:nvPr/>
        </p:nvCxnSpPr>
        <p:spPr>
          <a:xfrm flipH="1">
            <a:off x="9636487" y="1136874"/>
            <a:ext cx="520038" cy="417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xmlns="" id="{82C77B47-028A-584D-B335-E5B391079A1A}"/>
              </a:ext>
            </a:extLst>
          </p:cNvPr>
          <p:cNvCxnSpPr>
            <a:cxnSpLocks/>
            <a:stCxn id="14" idx="2"/>
            <a:endCxn id="125" idx="6"/>
          </p:cNvCxnSpPr>
          <p:nvPr/>
        </p:nvCxnSpPr>
        <p:spPr>
          <a:xfrm flipH="1">
            <a:off x="9906235" y="1941040"/>
            <a:ext cx="4399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xmlns="" id="{AC00FAD6-E7F4-5642-AB25-35E9AFF332EA}"/>
              </a:ext>
            </a:extLst>
          </p:cNvPr>
          <p:cNvSpPr/>
          <p:nvPr/>
        </p:nvSpPr>
        <p:spPr>
          <a:xfrm>
            <a:off x="409891" y="3726597"/>
            <a:ext cx="1600437" cy="11035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xmlns="" id="{242E7FCE-20B3-3A49-A454-D07B9E5796CC}"/>
              </a:ext>
            </a:extLst>
          </p:cNvPr>
          <p:cNvSpPr/>
          <p:nvPr/>
        </p:nvSpPr>
        <p:spPr>
          <a:xfrm>
            <a:off x="5030687" y="5309956"/>
            <a:ext cx="1585512" cy="981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KNN 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xmlns="" id="{279C588F-2091-2C49-AA4D-B0C13FDE728A}"/>
              </a:ext>
            </a:extLst>
          </p:cNvPr>
          <p:cNvSpPr/>
          <p:nvPr/>
        </p:nvSpPr>
        <p:spPr>
          <a:xfrm>
            <a:off x="9442468" y="3220202"/>
            <a:ext cx="1585512" cy="11035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Logistic 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xmlns="" id="{E798F050-3D80-0449-A709-BAF8D89C828C}"/>
              </a:ext>
            </a:extLst>
          </p:cNvPr>
          <p:cNvCxnSpPr>
            <a:cxnSpLocks/>
            <a:stCxn id="220" idx="0"/>
            <a:endCxn id="9" idx="4"/>
          </p:cNvCxnSpPr>
          <p:nvPr/>
        </p:nvCxnSpPr>
        <p:spPr>
          <a:xfrm flipH="1" flipV="1">
            <a:off x="1164020" y="3129036"/>
            <a:ext cx="46090" cy="59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C5DD9D26-F6BF-584F-840E-CDD9CCC813A6}"/>
              </a:ext>
            </a:extLst>
          </p:cNvPr>
          <p:cNvCxnSpPr>
            <a:cxnSpLocks/>
            <a:stCxn id="220" idx="7"/>
            <a:endCxn id="3" idx="2"/>
          </p:cNvCxnSpPr>
          <p:nvPr/>
        </p:nvCxnSpPr>
        <p:spPr>
          <a:xfrm flipV="1">
            <a:off x="1775949" y="3757769"/>
            <a:ext cx="1184398" cy="130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B4A4C60D-47A0-2040-8F30-F918152A8D73}"/>
              </a:ext>
            </a:extLst>
          </p:cNvPr>
          <p:cNvCxnSpPr>
            <a:stCxn id="17" idx="0"/>
            <a:endCxn id="3" idx="4"/>
          </p:cNvCxnSpPr>
          <p:nvPr/>
        </p:nvCxnSpPr>
        <p:spPr>
          <a:xfrm flipH="1" flipV="1">
            <a:off x="4081916" y="4400706"/>
            <a:ext cx="312" cy="93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xmlns="" id="{79970806-C7F1-2245-8871-4BD27304C1FE}"/>
              </a:ext>
            </a:extLst>
          </p:cNvPr>
          <p:cNvCxnSpPr>
            <a:stCxn id="17" idx="0"/>
            <a:endCxn id="11" idx="3"/>
          </p:cNvCxnSpPr>
          <p:nvPr/>
        </p:nvCxnSpPr>
        <p:spPr>
          <a:xfrm flipV="1">
            <a:off x="4082228" y="4226598"/>
            <a:ext cx="2698285" cy="110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xmlns="" id="{B44BE0E3-38AC-4C43-B6F4-2E75051378F2}"/>
              </a:ext>
            </a:extLst>
          </p:cNvPr>
          <p:cNvCxnSpPr>
            <a:stCxn id="221" idx="0"/>
            <a:endCxn id="3" idx="5"/>
          </p:cNvCxnSpPr>
          <p:nvPr/>
        </p:nvCxnSpPr>
        <p:spPr>
          <a:xfrm flipH="1" flipV="1">
            <a:off x="4874984" y="4212394"/>
            <a:ext cx="948459" cy="1097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xmlns="" id="{631769FC-9784-1F43-9FB5-F30325BC3200}"/>
              </a:ext>
            </a:extLst>
          </p:cNvPr>
          <p:cNvCxnSpPr>
            <a:stCxn id="221" idx="0"/>
            <a:endCxn id="11" idx="3"/>
          </p:cNvCxnSpPr>
          <p:nvPr/>
        </p:nvCxnSpPr>
        <p:spPr>
          <a:xfrm flipV="1">
            <a:off x="5823443" y="4226598"/>
            <a:ext cx="957070" cy="108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xmlns="" id="{12C9F00E-FF54-624A-A412-389AEB0199E3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flipV="1">
            <a:off x="7573581" y="4414910"/>
            <a:ext cx="0" cy="875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898A79A1-DBE8-B14C-A3B3-2D01E211F16B}"/>
              </a:ext>
            </a:extLst>
          </p:cNvPr>
          <p:cNvCxnSpPr>
            <a:cxnSpLocks/>
            <a:stCxn id="222" idx="2"/>
            <a:endCxn id="11" idx="6"/>
          </p:cNvCxnSpPr>
          <p:nvPr/>
        </p:nvCxnSpPr>
        <p:spPr>
          <a:xfrm flipH="1">
            <a:off x="8695149" y="3771973"/>
            <a:ext cx="747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Slide Number Placeholder 3">
            <a:extLst>
              <a:ext uri="{FF2B5EF4-FFF2-40B4-BE49-F238E27FC236}">
                <a16:creationId xmlns:a16="http://schemas.microsoft.com/office/drawing/2014/main" xmlns="" id="{13CF0711-7CA3-C44B-973C-571234E3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47445CB2-BF6F-6E49-AC61-7BDDE2E02F5B}" type="slidenum">
              <a:rPr lang="en-US" smtClean="0"/>
              <a:t>98</a:t>
            </a:fld>
            <a:endParaRPr lang="en-US" dirty="0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xmlns="" id="{F484B83C-D55D-F846-A75C-B293D1E9F30B}"/>
              </a:ext>
            </a:extLst>
          </p:cNvPr>
          <p:cNvSpPr/>
          <p:nvPr/>
        </p:nvSpPr>
        <p:spPr>
          <a:xfrm>
            <a:off x="9964291" y="5543287"/>
            <a:ext cx="1204217" cy="8027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Experimental Design &amp; Causal Inference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A4F266C-9C4B-1345-A83D-AC8A967A9888}"/>
              </a:ext>
            </a:extLst>
          </p:cNvPr>
          <p:cNvCxnSpPr/>
          <p:nvPr/>
        </p:nvCxnSpPr>
        <p:spPr>
          <a:xfrm flipH="1" flipV="1">
            <a:off x="4874984" y="4212394"/>
            <a:ext cx="2698597" cy="1077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017"/>
            <a:ext cx="10515600" cy="1325563"/>
          </a:xfrm>
        </p:spPr>
        <p:txBody>
          <a:bodyPr/>
          <a:lstStyle/>
          <a:p>
            <a:r>
              <a:rPr lang="en-US" dirty="0"/>
              <a:t>The Geometry of Flow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5" y="1180567"/>
            <a:ext cx="10327008" cy="1643501"/>
          </a:xfrm>
        </p:spPr>
        <p:txBody>
          <a:bodyPr/>
          <a:lstStyle/>
          <a:p>
            <a:r>
              <a:rPr lang="en-US" dirty="0"/>
              <a:t>Each comparison and branching represents splitting a region in the feature space on </a:t>
            </a:r>
            <a:r>
              <a:rPr lang="en-US" u="sng" dirty="0"/>
              <a:t>a single feature</a:t>
            </a:r>
            <a:r>
              <a:rPr lang="en-US" dirty="0"/>
              <a:t>. Typically, at each iteration, we split once along one dimension (one predictor).  Why?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259" y="2619994"/>
            <a:ext cx="8225481" cy="38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8354</TotalTime>
  <Words>4421</Words>
  <Application>Microsoft Macintosh PowerPoint</Application>
  <PresentationFormat>Widescreen</PresentationFormat>
  <Paragraphs>1164</Paragraphs>
  <Slides>147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7" baseType="lpstr">
      <vt:lpstr>Calibri</vt:lpstr>
      <vt:lpstr>Cambria Math</vt:lpstr>
      <vt:lpstr>Helvetica Neue</vt:lpstr>
      <vt:lpstr>Karla</vt:lpstr>
      <vt:lpstr>Mangal</vt:lpstr>
      <vt:lpstr>Slack-Lato</vt:lpstr>
      <vt:lpstr>STIXGeneral</vt:lpstr>
      <vt:lpstr>Symbol</vt:lpstr>
      <vt:lpstr>Arial</vt:lpstr>
      <vt:lpstr>GEC_template</vt:lpstr>
      <vt:lpstr>Lecture 24: Review</vt:lpstr>
      <vt:lpstr>PowerPoint Presentation</vt:lpstr>
      <vt:lpstr>PowerPoint Presentation</vt:lpstr>
      <vt:lpstr>Simple Prediction Model</vt:lpstr>
      <vt:lpstr>Simple Prediction Model</vt:lpstr>
      <vt:lpstr>Extend the Prediction Model</vt:lpstr>
      <vt:lpstr>Simple Prediction Models </vt:lpstr>
      <vt:lpstr>Simple Prediction Models </vt:lpstr>
      <vt:lpstr> k-Nearest Neighbors - kNN</vt:lpstr>
      <vt:lpstr>ED quiz: Lecture 4 | part 1</vt:lpstr>
      <vt:lpstr>PowerPoint Presentation</vt:lpstr>
      <vt:lpstr>PowerPoint Presentation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PowerPoint Presentation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PowerPoint Presentation</vt:lpstr>
      <vt:lpstr>PowerPoint Presentation</vt:lpstr>
      <vt:lpstr>Cross Validation</vt:lpstr>
      <vt:lpstr>Cross Validation</vt:lpstr>
      <vt:lpstr>Cross Validation</vt:lpstr>
      <vt:lpstr>Cross Validation</vt:lpstr>
      <vt:lpstr>Validation</vt:lpstr>
      <vt:lpstr>Cross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Bias vs Variance</vt:lpstr>
      <vt:lpstr>Regularization: An Overview</vt:lpstr>
      <vt:lpstr>LASSO Regression</vt:lpstr>
      <vt:lpstr>Ridge Regression</vt:lpstr>
      <vt:lpstr>Ridge regularization with validation only: step by step </vt:lpstr>
      <vt:lpstr>Ridge regularization with validation only: step by step </vt:lpstr>
      <vt:lpstr>PowerPoint Presentation</vt:lpstr>
      <vt:lpstr>PowerPoint Presentation</vt:lpstr>
      <vt:lpstr>The Intuition Behind PCA</vt:lpstr>
      <vt:lpstr>The Intuition Behind PCA (cont.)</vt:lpstr>
      <vt:lpstr>A Framework For Dimensionality Reduction</vt:lpstr>
      <vt:lpstr>The Math behind PCA</vt:lpstr>
      <vt:lpstr>PowerPoint Presentation</vt:lpstr>
      <vt:lpstr>PowerPoint Presentation</vt:lpstr>
      <vt:lpstr>PowerPoint Presentation</vt:lpstr>
      <vt:lpstr>PowerPoint Presentation</vt:lpstr>
      <vt:lpstr>Even Simpler Classification Problem: Binary Response (cont)</vt:lpstr>
      <vt:lpstr>Pavlos Game #45</vt:lpstr>
      <vt:lpstr>Logistic Regression</vt:lpstr>
      <vt:lpstr>Estimation in Logistic Regression</vt:lpstr>
      <vt:lpstr> Likelihood</vt:lpstr>
      <vt:lpstr> Loss Function</vt:lpstr>
      <vt:lpstr>Classifier with two predictors</vt:lpstr>
      <vt:lpstr>Multiple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Geometry of Flow Charts</vt:lpstr>
      <vt:lpstr>Combine them? 2 magic realisms</vt:lpstr>
      <vt:lpstr>Combine them? 20 magic realisms</vt:lpstr>
      <vt:lpstr>Combine them? 100 magic realisms</vt:lpstr>
      <vt:lpstr>Improving on Bagging</vt:lpstr>
      <vt:lpstr>Improving on Bagging</vt:lpstr>
      <vt:lpstr>Random Forests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Gradient Boosting: illustration </vt:lpstr>
      <vt:lpstr>PowerPoint Presentation</vt:lpstr>
      <vt:lpstr>PowerPoint Presentation</vt:lpstr>
      <vt:lpstr>Build our first ANN</vt:lpstr>
      <vt:lpstr>PowerPoint Presentation</vt:lpstr>
      <vt:lpstr>PowerPoint Presentation</vt:lpstr>
      <vt:lpstr>PowerPoint Presentation</vt:lpstr>
      <vt:lpstr>PowerPoint Presentation</vt:lpstr>
      <vt:lpstr>Anatomy of artificial neural network (ANN)</vt:lpstr>
      <vt:lpstr>Learning Multiple Components</vt:lpstr>
      <vt:lpstr>Depth = Repeated Compositions</vt:lpstr>
      <vt:lpstr>Gradient Descent (cont.)</vt:lpstr>
      <vt:lpstr>Data Augmentation</vt:lpstr>
      <vt:lpstr>Data Augmentation</vt:lpstr>
      <vt:lpstr>Dropout</vt:lpstr>
      <vt:lpstr>Dropout</vt:lpstr>
      <vt:lpstr>PowerPoint Presentation</vt:lpstr>
      <vt:lpstr>Summary from last lecture</vt:lpstr>
      <vt:lpstr>Confidence intervals for the predictors estimates (cont)</vt:lpstr>
      <vt:lpstr>PowerPoint Presentation</vt:lpstr>
      <vt:lpstr>You’re Gonna Have a Bad Time…</vt:lpstr>
      <vt:lpstr>PowerPoint Presentation</vt:lpstr>
      <vt:lpstr>Quiz time: Lecture 8 </vt:lpstr>
      <vt:lpstr>PowerPoint Presentation</vt:lpstr>
      <vt:lpstr>PowerPoint Presentation</vt:lpstr>
      <vt:lpstr>PowerPoint Presentation</vt:lpstr>
      <vt:lpstr>PowerPoint Presentation</vt:lpstr>
      <vt:lpstr>Interpretable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376</cp:revision>
  <cp:lastPrinted>2019-11-18T05:22:47Z</cp:lastPrinted>
  <dcterms:created xsi:type="dcterms:W3CDTF">2017-11-02T16:57:55Z</dcterms:created>
  <dcterms:modified xsi:type="dcterms:W3CDTF">2019-12-02T17:57:07Z</dcterms:modified>
</cp:coreProperties>
</file>